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74" r:id="rId3"/>
    <p:sldId id="297" r:id="rId4"/>
    <p:sldId id="309" r:id="rId5"/>
    <p:sldId id="304" r:id="rId6"/>
    <p:sldId id="299" r:id="rId7"/>
    <p:sldId id="315" r:id="rId8"/>
    <p:sldId id="305" r:id="rId9"/>
    <p:sldId id="310" r:id="rId10"/>
    <p:sldId id="311" r:id="rId11"/>
    <p:sldId id="312" r:id="rId12"/>
    <p:sldId id="313" r:id="rId13"/>
    <p:sldId id="314" r:id="rId14"/>
    <p:sldId id="318" r:id="rId15"/>
    <p:sldId id="319" r:id="rId16"/>
    <p:sldId id="326" r:id="rId17"/>
    <p:sldId id="262" r:id="rId18"/>
    <p:sldId id="263" r:id="rId19"/>
    <p:sldId id="265" r:id="rId20"/>
    <p:sldId id="266" r:id="rId21"/>
    <p:sldId id="278" r:id="rId22"/>
    <p:sldId id="279" r:id="rId23"/>
    <p:sldId id="281" r:id="rId24"/>
    <p:sldId id="282" r:id="rId25"/>
    <p:sldId id="283" r:id="rId26"/>
    <p:sldId id="284" r:id="rId27"/>
    <p:sldId id="285" r:id="rId28"/>
    <p:sldId id="286" r:id="rId29"/>
    <p:sldId id="287" r:id="rId30"/>
    <p:sldId id="288" r:id="rId31"/>
    <p:sldId id="273" r:id="rId32"/>
    <p:sldId id="321" r:id="rId33"/>
    <p:sldId id="290" r:id="rId34"/>
    <p:sldId id="293" r:id="rId35"/>
    <p:sldId id="292" r:id="rId36"/>
    <p:sldId id="294" r:id="rId37"/>
    <p:sldId id="295" r:id="rId38"/>
    <p:sldId id="317" r:id="rId39"/>
    <p:sldId id="296" r:id="rId40"/>
    <p:sldId id="322" r:id="rId41"/>
    <p:sldId id="320"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A0000"/>
    <a:srgbClr val="004C97"/>
    <a:srgbClr val="6CB33F"/>
    <a:srgbClr val="000000"/>
    <a:srgbClr val="47C3D3"/>
    <a:srgbClr val="FFB7B7"/>
    <a:srgbClr val="0BC537"/>
    <a:srgbClr val="0D40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19" autoAdjust="0"/>
    <p:restoredTop sz="73933" autoAdjust="0"/>
  </p:normalViewPr>
  <p:slideViewPr>
    <p:cSldViewPr snapToGrid="0" snapToObjects="1">
      <p:cViewPr varScale="1">
        <p:scale>
          <a:sx n="152" d="100"/>
          <a:sy n="152" d="100"/>
        </p:scale>
        <p:origin x="2648"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33F194-0012-4521-826E-32339BE08685}" type="datetimeFigureOut">
              <a:rPr lang="en-US" smtClean="0"/>
              <a:t>3/31/21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5FE7A3-C0D3-4324-B39D-23A76C9CC430}" type="slidenum">
              <a:rPr lang="en-US" smtClean="0"/>
              <a:t>‹#›</a:t>
            </a:fld>
            <a:endParaRPr lang="en-US"/>
          </a:p>
        </p:txBody>
      </p:sp>
    </p:spTree>
    <p:extLst>
      <p:ext uri="{BB962C8B-B14F-4D97-AF65-F5344CB8AC3E}">
        <p14:creationId xmlns:p14="http://schemas.microsoft.com/office/powerpoint/2010/main" val="3555115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727F1-BB8A-48EA-97A3-BC05C7C6A424}" type="datetimeFigureOut">
              <a:rPr lang="en-US" smtClean="0"/>
              <a:t>3/31/21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F6DF8-CA09-4B41-8438-EF0E3804BC06}" type="slidenum">
              <a:rPr lang="en-US" smtClean="0"/>
              <a:t>‹#›</a:t>
            </a:fld>
            <a:endParaRPr lang="en-US"/>
          </a:p>
        </p:txBody>
      </p:sp>
    </p:spTree>
    <p:extLst>
      <p:ext uri="{BB962C8B-B14F-4D97-AF65-F5344CB8AC3E}">
        <p14:creationId xmlns:p14="http://schemas.microsoft.com/office/powerpoint/2010/main" val="196445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4729E-61CB-4867-A062-3F09C488CD5A}" type="slidenum">
              <a:rPr lang="en-US" smtClean="0"/>
              <a:t>3</a:t>
            </a:fld>
            <a:endParaRPr lang="en-US"/>
          </a:p>
        </p:txBody>
      </p:sp>
    </p:spTree>
    <p:extLst>
      <p:ext uri="{BB962C8B-B14F-4D97-AF65-F5344CB8AC3E}">
        <p14:creationId xmlns:p14="http://schemas.microsoft.com/office/powerpoint/2010/main" val="3139668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12</a:t>
            </a:fld>
            <a:endParaRPr lang="en-US"/>
          </a:p>
        </p:txBody>
      </p:sp>
    </p:spTree>
    <p:extLst>
      <p:ext uri="{BB962C8B-B14F-4D97-AF65-F5344CB8AC3E}">
        <p14:creationId xmlns:p14="http://schemas.microsoft.com/office/powerpoint/2010/main" val="2868592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13</a:t>
            </a:fld>
            <a:endParaRPr lang="en-US"/>
          </a:p>
        </p:txBody>
      </p:sp>
    </p:spTree>
    <p:extLst>
      <p:ext uri="{BB962C8B-B14F-4D97-AF65-F5344CB8AC3E}">
        <p14:creationId xmlns:p14="http://schemas.microsoft.com/office/powerpoint/2010/main" val="3027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14</a:t>
            </a:fld>
            <a:endParaRPr lang="en-US"/>
          </a:p>
        </p:txBody>
      </p:sp>
    </p:spTree>
    <p:extLst>
      <p:ext uri="{BB962C8B-B14F-4D97-AF65-F5344CB8AC3E}">
        <p14:creationId xmlns:p14="http://schemas.microsoft.com/office/powerpoint/2010/main" val="4260163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15</a:t>
            </a:fld>
            <a:endParaRPr lang="en-US"/>
          </a:p>
        </p:txBody>
      </p:sp>
    </p:spTree>
    <p:extLst>
      <p:ext uri="{BB962C8B-B14F-4D97-AF65-F5344CB8AC3E}">
        <p14:creationId xmlns:p14="http://schemas.microsoft.com/office/powerpoint/2010/main" val="2278837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9F6DF8-CA09-4B41-8438-EF0E3804BC06}" type="slidenum">
              <a:rPr lang="en-US" smtClean="0"/>
              <a:t>16</a:t>
            </a:fld>
            <a:endParaRPr lang="en-US"/>
          </a:p>
        </p:txBody>
      </p:sp>
    </p:spTree>
    <p:extLst>
      <p:ext uri="{BB962C8B-B14F-4D97-AF65-F5344CB8AC3E}">
        <p14:creationId xmlns:p14="http://schemas.microsoft.com/office/powerpoint/2010/main" val="2067406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17</a:t>
            </a:fld>
            <a:endParaRPr lang="en-US"/>
          </a:p>
        </p:txBody>
      </p:sp>
    </p:spTree>
    <p:extLst>
      <p:ext uri="{BB962C8B-B14F-4D97-AF65-F5344CB8AC3E}">
        <p14:creationId xmlns:p14="http://schemas.microsoft.com/office/powerpoint/2010/main" val="1936970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20</a:t>
            </a:fld>
            <a:endParaRPr lang="en-US"/>
          </a:p>
        </p:txBody>
      </p:sp>
    </p:spTree>
    <p:extLst>
      <p:ext uri="{BB962C8B-B14F-4D97-AF65-F5344CB8AC3E}">
        <p14:creationId xmlns:p14="http://schemas.microsoft.com/office/powerpoint/2010/main" val="4026539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21</a:t>
            </a:fld>
            <a:endParaRPr lang="en-US"/>
          </a:p>
        </p:txBody>
      </p:sp>
    </p:spTree>
    <p:extLst>
      <p:ext uri="{BB962C8B-B14F-4D97-AF65-F5344CB8AC3E}">
        <p14:creationId xmlns:p14="http://schemas.microsoft.com/office/powerpoint/2010/main" val="2735256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22</a:t>
            </a:fld>
            <a:endParaRPr lang="en-US"/>
          </a:p>
        </p:txBody>
      </p:sp>
    </p:spTree>
    <p:extLst>
      <p:ext uri="{BB962C8B-B14F-4D97-AF65-F5344CB8AC3E}">
        <p14:creationId xmlns:p14="http://schemas.microsoft.com/office/powerpoint/2010/main" val="617481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23</a:t>
            </a:fld>
            <a:endParaRPr lang="en-US"/>
          </a:p>
        </p:txBody>
      </p:sp>
    </p:spTree>
    <p:extLst>
      <p:ext uri="{BB962C8B-B14F-4D97-AF65-F5344CB8AC3E}">
        <p14:creationId xmlns:p14="http://schemas.microsoft.com/office/powerpoint/2010/main" val="318933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4</a:t>
            </a:fld>
            <a:endParaRPr lang="en-US"/>
          </a:p>
        </p:txBody>
      </p:sp>
    </p:spTree>
    <p:extLst>
      <p:ext uri="{BB962C8B-B14F-4D97-AF65-F5344CB8AC3E}">
        <p14:creationId xmlns:p14="http://schemas.microsoft.com/office/powerpoint/2010/main" val="2064714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24</a:t>
            </a:fld>
            <a:endParaRPr lang="en-US"/>
          </a:p>
        </p:txBody>
      </p:sp>
    </p:spTree>
    <p:extLst>
      <p:ext uri="{BB962C8B-B14F-4D97-AF65-F5344CB8AC3E}">
        <p14:creationId xmlns:p14="http://schemas.microsoft.com/office/powerpoint/2010/main" val="3663706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9F6DF8-CA09-4B41-8438-EF0E3804BC06}" type="slidenum">
              <a:rPr lang="en-US" smtClean="0"/>
              <a:t>28</a:t>
            </a:fld>
            <a:endParaRPr lang="en-US"/>
          </a:p>
        </p:txBody>
      </p:sp>
    </p:spTree>
    <p:extLst>
      <p:ext uri="{BB962C8B-B14F-4D97-AF65-F5344CB8AC3E}">
        <p14:creationId xmlns:p14="http://schemas.microsoft.com/office/powerpoint/2010/main" val="270676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29</a:t>
            </a:fld>
            <a:endParaRPr lang="en-US"/>
          </a:p>
        </p:txBody>
      </p:sp>
    </p:spTree>
    <p:extLst>
      <p:ext uri="{BB962C8B-B14F-4D97-AF65-F5344CB8AC3E}">
        <p14:creationId xmlns:p14="http://schemas.microsoft.com/office/powerpoint/2010/main" val="224672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30</a:t>
            </a:fld>
            <a:endParaRPr lang="en-US"/>
          </a:p>
        </p:txBody>
      </p:sp>
    </p:spTree>
    <p:extLst>
      <p:ext uri="{BB962C8B-B14F-4D97-AF65-F5344CB8AC3E}">
        <p14:creationId xmlns:p14="http://schemas.microsoft.com/office/powerpoint/2010/main" val="688209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39</a:t>
            </a:fld>
            <a:endParaRPr lang="en-US"/>
          </a:p>
        </p:txBody>
      </p:sp>
    </p:spTree>
    <p:extLst>
      <p:ext uri="{BB962C8B-B14F-4D97-AF65-F5344CB8AC3E}">
        <p14:creationId xmlns:p14="http://schemas.microsoft.com/office/powerpoint/2010/main" val="3133362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40</a:t>
            </a:fld>
            <a:endParaRPr lang="en-US"/>
          </a:p>
        </p:txBody>
      </p:sp>
    </p:spTree>
    <p:extLst>
      <p:ext uri="{BB962C8B-B14F-4D97-AF65-F5344CB8AC3E}">
        <p14:creationId xmlns:p14="http://schemas.microsoft.com/office/powerpoint/2010/main" val="3783761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41</a:t>
            </a:fld>
            <a:endParaRPr lang="en-US"/>
          </a:p>
        </p:txBody>
      </p:sp>
    </p:spTree>
    <p:extLst>
      <p:ext uri="{BB962C8B-B14F-4D97-AF65-F5344CB8AC3E}">
        <p14:creationId xmlns:p14="http://schemas.microsoft.com/office/powerpoint/2010/main" val="2709135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5</a:t>
            </a:fld>
            <a:endParaRPr lang="en-US"/>
          </a:p>
        </p:txBody>
      </p:sp>
    </p:spTree>
    <p:extLst>
      <p:ext uri="{BB962C8B-B14F-4D97-AF65-F5344CB8AC3E}">
        <p14:creationId xmlns:p14="http://schemas.microsoft.com/office/powerpoint/2010/main" val="1563854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4729E-61CB-4867-A062-3F09C488CD5A}" type="slidenum">
              <a:rPr lang="en-US" smtClean="0"/>
              <a:t>6</a:t>
            </a:fld>
            <a:endParaRPr lang="en-US"/>
          </a:p>
        </p:txBody>
      </p:sp>
    </p:spTree>
    <p:extLst>
      <p:ext uri="{BB962C8B-B14F-4D97-AF65-F5344CB8AC3E}">
        <p14:creationId xmlns:p14="http://schemas.microsoft.com/office/powerpoint/2010/main" val="341278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7</a:t>
            </a:fld>
            <a:endParaRPr lang="en-US"/>
          </a:p>
        </p:txBody>
      </p:sp>
    </p:spTree>
    <p:extLst>
      <p:ext uri="{BB962C8B-B14F-4D97-AF65-F5344CB8AC3E}">
        <p14:creationId xmlns:p14="http://schemas.microsoft.com/office/powerpoint/2010/main" val="196033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8</a:t>
            </a:fld>
            <a:endParaRPr lang="en-US"/>
          </a:p>
        </p:txBody>
      </p:sp>
    </p:spTree>
    <p:extLst>
      <p:ext uri="{BB962C8B-B14F-4D97-AF65-F5344CB8AC3E}">
        <p14:creationId xmlns:p14="http://schemas.microsoft.com/office/powerpoint/2010/main" val="339382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9</a:t>
            </a:fld>
            <a:endParaRPr lang="en-US"/>
          </a:p>
        </p:txBody>
      </p:sp>
    </p:spTree>
    <p:extLst>
      <p:ext uri="{BB962C8B-B14F-4D97-AF65-F5344CB8AC3E}">
        <p14:creationId xmlns:p14="http://schemas.microsoft.com/office/powerpoint/2010/main" val="9408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10</a:t>
            </a:fld>
            <a:endParaRPr lang="en-US"/>
          </a:p>
        </p:txBody>
      </p:sp>
    </p:spTree>
    <p:extLst>
      <p:ext uri="{BB962C8B-B14F-4D97-AF65-F5344CB8AC3E}">
        <p14:creationId xmlns:p14="http://schemas.microsoft.com/office/powerpoint/2010/main" val="1173999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6DF8-CA09-4B41-8438-EF0E3804BC06}" type="slidenum">
              <a:rPr lang="en-US" smtClean="0"/>
              <a:t>11</a:t>
            </a:fld>
            <a:endParaRPr lang="en-US"/>
          </a:p>
        </p:txBody>
      </p:sp>
    </p:spTree>
    <p:extLst>
      <p:ext uri="{BB962C8B-B14F-4D97-AF65-F5344CB8AC3E}">
        <p14:creationId xmlns:p14="http://schemas.microsoft.com/office/powerpoint/2010/main" val="586641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715803"/>
            <a:ext cx="9134676" cy="849587"/>
          </a:xfrm>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4499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08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794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967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05176"/>
            <a:ext cx="9143999" cy="1021556"/>
          </a:xfrm>
        </p:spPr>
        <p:txBody>
          <a:bodyPr anchor="t">
            <a:normAutofit/>
          </a:bodyPr>
          <a:lstStyle>
            <a:lvl1pPr algn="ctr">
              <a:defRPr sz="3000" b="0" i="0" cap="all" baseline="0"/>
            </a:lvl1pPr>
          </a:lstStyle>
          <a:p>
            <a:r>
              <a:rPr lang="en-US" dirty="0"/>
              <a:t>Click to edit Master title style</a:t>
            </a:r>
          </a:p>
        </p:txBody>
      </p:sp>
      <p:sp>
        <p:nvSpPr>
          <p:cNvPr id="3" name="Text Placeholder 2"/>
          <p:cNvSpPr>
            <a:spLocks noGrp="1"/>
          </p:cNvSpPr>
          <p:nvPr>
            <p:ph type="body" idx="1"/>
          </p:nvPr>
        </p:nvSpPr>
        <p:spPr>
          <a:xfrm>
            <a:off x="0" y="2180035"/>
            <a:ext cx="9143999" cy="1125140"/>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9703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2499"/>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2499"/>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819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54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103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1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29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05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179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88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chemeClr val="tx1"/>
          </a:solidFill>
          <a:latin typeface="Rockwel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slide" Target="slide14.xml"/><Relationship Id="rId3" Type="http://schemas.openxmlformats.org/officeDocument/2006/relationships/hyperlink" Target="https://www.seattleu.edu/ir/informsu/about-power-bi/report--metric-portal/" TargetMode="External"/><Relationship Id="rId7" Type="http://schemas.openxmlformats.org/officeDocument/2006/relationships/hyperlink" Target="https://www.seattleu.edu/ir/informsu/about-power-bi/" TargetMode="External"/><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8.xml"/><Relationship Id="rId16"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hyperlink" Target="https://www.seattleu.edu/ir/informsu/about-power-bi/training-resources/" TargetMode="External"/><Relationship Id="rId11" Type="http://schemas.openxmlformats.org/officeDocument/2006/relationships/slide" Target="slide4.xml"/><Relationship Id="rId5" Type="http://schemas.openxmlformats.org/officeDocument/2006/relationships/image" Target="../media/image33.png"/><Relationship Id="rId15" Type="http://schemas.openxmlformats.org/officeDocument/2006/relationships/slide" Target="slide41.xml"/><Relationship Id="rId10" Type="http://schemas.openxmlformats.org/officeDocument/2006/relationships/image" Target="../media/image10.png"/><Relationship Id="rId4" Type="http://schemas.openxmlformats.org/officeDocument/2006/relationships/image" Target="../media/image32.png"/><Relationship Id="rId9" Type="http://schemas.openxmlformats.org/officeDocument/2006/relationships/slide" Target="slide3.xml"/><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41.xml"/><Relationship Id="rId3" Type="http://schemas.openxmlformats.org/officeDocument/2006/relationships/image" Target="../media/image35.png"/><Relationship Id="rId7" Type="http://schemas.openxmlformats.org/officeDocument/2006/relationships/slide" Target="slide3.xml"/><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slide" Target="slide14.xml"/><Relationship Id="rId5" Type="http://schemas.openxmlformats.org/officeDocument/2006/relationships/image" Target="../media/image37.png"/><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36.png"/><Relationship Id="rId9" Type="http://schemas.openxmlformats.org/officeDocument/2006/relationships/slide" Target="slide4.xml"/><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3.png"/><Relationship Id="rId3" Type="http://schemas.openxmlformats.org/officeDocument/2006/relationships/image" Target="../media/image39.png"/><Relationship Id="rId7" Type="http://schemas.openxmlformats.org/officeDocument/2006/relationships/image" Target="../media/image10.png"/><Relationship Id="rId12" Type="http://schemas.openxmlformats.org/officeDocument/2006/relationships/slide" Target="slide4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image" Target="../media/image12.png"/><Relationship Id="rId5" Type="http://schemas.openxmlformats.org/officeDocument/2006/relationships/image" Target="../media/image41.png"/><Relationship Id="rId10" Type="http://schemas.openxmlformats.org/officeDocument/2006/relationships/slide" Target="slide14.xml"/><Relationship Id="rId4" Type="http://schemas.openxmlformats.org/officeDocument/2006/relationships/image" Target="../media/image40.png"/><Relationship Id="rId9" Type="http://schemas.openxmlformats.org/officeDocument/2006/relationships/image" Target="../media/image11.png"/><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42.png"/><Relationship Id="rId7" Type="http://schemas.openxmlformats.org/officeDocument/2006/relationships/slide" Target="slide4.xml"/><Relationship Id="rId12"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slide" Target="slide41.xml"/><Relationship Id="rId5" Type="http://schemas.openxmlformats.org/officeDocument/2006/relationships/slide" Target="slide3.xml"/><Relationship Id="rId10" Type="http://schemas.openxmlformats.org/officeDocument/2006/relationships/image" Target="../media/image12.png"/><Relationship Id="rId4" Type="http://schemas.openxmlformats.org/officeDocument/2006/relationships/hyperlink" Target="mailto:informsu@seattleu.edu" TargetMode="External"/><Relationship Id="rId9"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6.jpe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slide" Target="slide41.xml"/><Relationship Id="rId4" Type="http://schemas.openxmlformats.org/officeDocument/2006/relationships/slide" Target="slide3.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14.xml"/><Relationship Id="rId18" Type="http://schemas.openxmlformats.org/officeDocument/2006/relationships/image" Target="../media/image43.png"/><Relationship Id="rId3" Type="http://schemas.openxmlformats.org/officeDocument/2006/relationships/slide" Target="slide16.xml"/><Relationship Id="rId7" Type="http://schemas.openxmlformats.org/officeDocument/2006/relationships/slide" Target="slide40.xml"/><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13.xml"/><Relationship Id="rId16"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slide" Target="slide37.xml"/><Relationship Id="rId11" Type="http://schemas.openxmlformats.org/officeDocument/2006/relationships/slide" Target="slide4.xml"/><Relationship Id="rId5" Type="http://schemas.openxmlformats.org/officeDocument/2006/relationships/slide" Target="slide31.xml"/><Relationship Id="rId15" Type="http://schemas.openxmlformats.org/officeDocument/2006/relationships/slide" Target="slide41.xml"/><Relationship Id="rId10" Type="http://schemas.openxmlformats.org/officeDocument/2006/relationships/image" Target="../media/image10.png"/><Relationship Id="rId4" Type="http://schemas.openxmlformats.org/officeDocument/2006/relationships/slide" Target="slide21.xml"/><Relationship Id="rId9" Type="http://schemas.openxmlformats.org/officeDocument/2006/relationships/slide" Target="slide3.xml"/><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45.PNG"/><Relationship Id="rId3" Type="http://schemas.openxmlformats.org/officeDocument/2006/relationships/image" Target="../media/image44.png"/><Relationship Id="rId7" Type="http://schemas.openxmlformats.org/officeDocument/2006/relationships/image" Target="../media/image11.png"/><Relationship Id="rId12" Type="http://schemas.openxmlformats.org/officeDocument/2006/relationships/image" Target="../media/image14.png"/><Relationship Id="rId17" Type="http://schemas.openxmlformats.org/officeDocument/2006/relationships/image" Target="../media/image49.png"/><Relationship Id="rId2" Type="http://schemas.openxmlformats.org/officeDocument/2006/relationships/notesSlide" Target="../notesSlides/notesSlide14.xml"/><Relationship Id="rId16"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47.png"/><Relationship Id="rId10" Type="http://schemas.openxmlformats.org/officeDocument/2006/relationships/slide" Target="slide41.xml"/><Relationship Id="rId4" Type="http://schemas.openxmlformats.org/officeDocument/2006/relationships/slide" Target="slide3.xml"/><Relationship Id="rId9" Type="http://schemas.openxmlformats.org/officeDocument/2006/relationships/image" Target="../media/image12.png"/><Relationship Id="rId1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50.PNG"/><Relationship Id="rId7" Type="http://schemas.openxmlformats.org/officeDocument/2006/relationships/slide" Target="slide4.xml"/><Relationship Id="rId12"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41.xml"/><Relationship Id="rId5" Type="http://schemas.openxmlformats.org/officeDocument/2006/relationships/slide" Target="slide3.xml"/><Relationship Id="rId10" Type="http://schemas.openxmlformats.org/officeDocument/2006/relationships/image" Target="../media/image12.png"/><Relationship Id="rId4" Type="http://schemas.openxmlformats.org/officeDocument/2006/relationships/slide" Target="slide18.xml"/><Relationship Id="rId9" Type="http://schemas.openxmlformats.org/officeDocument/2006/relationships/slide" Target="slide14.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51.PNG"/><Relationship Id="rId7" Type="http://schemas.openxmlformats.org/officeDocument/2006/relationships/slide" Target="slide4.xml"/><Relationship Id="rId12" Type="http://schemas.openxmlformats.org/officeDocument/2006/relationships/image" Target="../media/image13.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41.xml"/><Relationship Id="rId5" Type="http://schemas.openxmlformats.org/officeDocument/2006/relationships/slide" Target="slide3.xml"/><Relationship Id="rId10" Type="http://schemas.openxmlformats.org/officeDocument/2006/relationships/image" Target="../media/image12.png"/><Relationship Id="rId4" Type="http://schemas.openxmlformats.org/officeDocument/2006/relationships/slide" Target="slide19.xml"/><Relationship Id="rId9" Type="http://schemas.openxmlformats.org/officeDocument/2006/relationships/slide" Target="slide14.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41.xml"/><Relationship Id="rId3" Type="http://schemas.openxmlformats.org/officeDocument/2006/relationships/image" Target="../media/image52.PNG"/><Relationship Id="rId7" Type="http://schemas.openxmlformats.org/officeDocument/2006/relationships/slide" Target="slide3.xml"/><Relationship Id="rId12" Type="http://schemas.openxmlformats.org/officeDocument/2006/relationships/image" Target="../media/image12.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14.xml"/><Relationship Id="rId5" Type="http://schemas.openxmlformats.org/officeDocument/2006/relationships/image" Target="../media/image51.PNG"/><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slide" Target="slide19.xml"/><Relationship Id="rId9" Type="http://schemas.openxmlformats.org/officeDocument/2006/relationships/slide" Target="slide4.xml"/><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53.PNG"/><Relationship Id="rId7" Type="http://schemas.openxmlformats.org/officeDocument/2006/relationships/slide" Target="slide4.xml"/><Relationship Id="rId12"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slide" Target="slide41.xml"/><Relationship Id="rId5" Type="http://schemas.openxmlformats.org/officeDocument/2006/relationships/slide" Target="slide3.xml"/><Relationship Id="rId10" Type="http://schemas.openxmlformats.org/officeDocument/2006/relationships/image" Target="../media/image12.png"/><Relationship Id="rId4" Type="http://schemas.openxmlformats.org/officeDocument/2006/relationships/slide" Target="slide21.xml"/><Relationship Id="rId9" Type="http://schemas.openxmlformats.org/officeDocument/2006/relationships/slide" Target="slide14.xml"/></Relationships>
</file>

<file path=ppt/slides/_rels/slide2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54.jpe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slide" Target="slide41.xml"/><Relationship Id="rId4" Type="http://schemas.openxmlformats.org/officeDocument/2006/relationships/slide" Target="slide3.xml"/><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10.png"/><Relationship Id="rId18" Type="http://schemas.openxmlformats.org/officeDocument/2006/relationships/slide" Target="slide41.xml"/><Relationship Id="rId3" Type="http://schemas.openxmlformats.org/officeDocument/2006/relationships/image" Target="../media/image54.jpeg"/><Relationship Id="rId7" Type="http://schemas.openxmlformats.org/officeDocument/2006/relationships/slide" Target="slide27.xml"/><Relationship Id="rId12" Type="http://schemas.openxmlformats.org/officeDocument/2006/relationships/slide" Target="slide3.xml"/><Relationship Id="rId17" Type="http://schemas.openxmlformats.org/officeDocument/2006/relationships/image" Target="../media/image12.png"/><Relationship Id="rId2" Type="http://schemas.openxmlformats.org/officeDocument/2006/relationships/notesSlide" Target="../notesSlides/notesSlide18.xml"/><Relationship Id="rId16" Type="http://schemas.openxmlformats.org/officeDocument/2006/relationships/slide" Target="slide14.xml"/><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31.xml"/><Relationship Id="rId5" Type="http://schemas.openxmlformats.org/officeDocument/2006/relationships/slide" Target="slide24.xml"/><Relationship Id="rId15" Type="http://schemas.openxmlformats.org/officeDocument/2006/relationships/image" Target="../media/image11.png"/><Relationship Id="rId10" Type="http://schemas.openxmlformats.org/officeDocument/2006/relationships/slide" Target="slide30.xml"/><Relationship Id="rId19" Type="http://schemas.openxmlformats.org/officeDocument/2006/relationships/image" Target="../media/image13.png"/><Relationship Id="rId4" Type="http://schemas.openxmlformats.org/officeDocument/2006/relationships/slide" Target="slide23.xml"/><Relationship Id="rId9" Type="http://schemas.openxmlformats.org/officeDocument/2006/relationships/slide" Target="slide29.xml"/><Relationship Id="rId14" Type="http://schemas.openxmlformats.org/officeDocument/2006/relationships/slide" Target="slide4.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54.jpeg"/><Relationship Id="rId7" Type="http://schemas.openxmlformats.org/officeDocument/2006/relationships/slide" Target="slide4.xml"/><Relationship Id="rId12"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41.xml"/><Relationship Id="rId5" Type="http://schemas.openxmlformats.org/officeDocument/2006/relationships/slide" Target="slide3.xml"/><Relationship Id="rId10" Type="http://schemas.openxmlformats.org/officeDocument/2006/relationships/image" Target="../media/image12.png"/><Relationship Id="rId4" Type="http://schemas.openxmlformats.org/officeDocument/2006/relationships/slide" Target="slide22.xml"/><Relationship Id="rId9" Type="http://schemas.openxmlformats.org/officeDocument/2006/relationships/slide" Target="slide14.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41.xml"/><Relationship Id="rId3" Type="http://schemas.openxmlformats.org/officeDocument/2006/relationships/image" Target="../media/image54.jpeg"/><Relationship Id="rId7" Type="http://schemas.openxmlformats.org/officeDocument/2006/relationships/slide" Target="slide3.xml"/><Relationship Id="rId12"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slide" Target="slide14.xml"/><Relationship Id="rId5" Type="http://schemas.openxmlformats.org/officeDocument/2006/relationships/image" Target="../media/image56.png"/><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55.png"/><Relationship Id="rId9" Type="http://schemas.openxmlformats.org/officeDocument/2006/relationships/slide" Target="slide4.xml"/><Relationship Id="rId1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14.xml"/><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image" Target="../media/image54.jpeg"/><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slide" Target="slide4.xml"/><Relationship Id="rId5" Type="http://schemas.openxmlformats.org/officeDocument/2006/relationships/image" Target="../media/image57.png"/><Relationship Id="rId15" Type="http://schemas.openxmlformats.org/officeDocument/2006/relationships/slide" Target="slide41.xml"/><Relationship Id="rId10" Type="http://schemas.openxmlformats.org/officeDocument/2006/relationships/image" Target="../media/image10.png"/><Relationship Id="rId4" Type="http://schemas.openxmlformats.org/officeDocument/2006/relationships/image" Target="../media/image56.png"/><Relationship Id="rId9" Type="http://schemas.openxmlformats.org/officeDocument/2006/relationships/slide" Target="slide3.xml"/><Relationship Id="rId1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3.png"/><Relationship Id="rId3" Type="http://schemas.openxmlformats.org/officeDocument/2006/relationships/image" Target="../media/image60.PNG"/><Relationship Id="rId7" Type="http://schemas.openxmlformats.org/officeDocument/2006/relationships/image" Target="../media/image10.png"/><Relationship Id="rId12" Type="http://schemas.openxmlformats.org/officeDocument/2006/relationships/slide" Target="slide41.xml"/><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12.png"/><Relationship Id="rId5" Type="http://schemas.openxmlformats.org/officeDocument/2006/relationships/slide" Target="slide22.xml"/><Relationship Id="rId10" Type="http://schemas.openxmlformats.org/officeDocument/2006/relationships/slide" Target="slide14.xml"/><Relationship Id="rId4" Type="http://schemas.openxmlformats.org/officeDocument/2006/relationships/image" Target="../media/image61.png"/><Relationship Id="rId9" Type="http://schemas.openxmlformats.org/officeDocument/2006/relationships/image" Target="../media/image11.png"/><Relationship Id="rId1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3.png"/><Relationship Id="rId3" Type="http://schemas.openxmlformats.org/officeDocument/2006/relationships/image" Target="../media/image62.png"/><Relationship Id="rId7" Type="http://schemas.openxmlformats.org/officeDocument/2006/relationships/image" Target="../media/image10.png"/><Relationship Id="rId12" Type="http://schemas.openxmlformats.org/officeDocument/2006/relationships/slide" Target="slide41.xml"/><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12.png"/><Relationship Id="rId5" Type="http://schemas.openxmlformats.org/officeDocument/2006/relationships/slide" Target="slide22.xml"/><Relationship Id="rId10" Type="http://schemas.openxmlformats.org/officeDocument/2006/relationships/slide" Target="slide14.xml"/><Relationship Id="rId4" Type="http://schemas.openxmlformats.org/officeDocument/2006/relationships/image" Target="../media/image63.png"/><Relationship Id="rId9" Type="http://schemas.openxmlformats.org/officeDocument/2006/relationships/image" Target="../media/image11.png"/><Relationship Id="rId14"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2.png"/><Relationship Id="rId3" Type="http://schemas.openxmlformats.org/officeDocument/2006/relationships/image" Target="../media/image54.jpeg"/><Relationship Id="rId7" Type="http://schemas.openxmlformats.org/officeDocument/2006/relationships/slide" Target="slide22.xml"/><Relationship Id="rId12" Type="http://schemas.openxmlformats.org/officeDocument/2006/relationships/slide" Target="slide14.xml"/><Relationship Id="rId2" Type="http://schemas.openxmlformats.org/officeDocument/2006/relationships/notesSlide" Target="../notesSlides/notesSlide2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www.seattleu.edu/registrar/student-records/ferpa/" TargetMode="External"/><Relationship Id="rId11" Type="http://schemas.openxmlformats.org/officeDocument/2006/relationships/image" Target="../media/image11.png"/><Relationship Id="rId5" Type="http://schemas.openxmlformats.org/officeDocument/2006/relationships/image" Target="../media/image65.png"/><Relationship Id="rId15" Type="http://schemas.openxmlformats.org/officeDocument/2006/relationships/image" Target="../media/image13.png"/><Relationship Id="rId10" Type="http://schemas.openxmlformats.org/officeDocument/2006/relationships/slide" Target="slide4.xml"/><Relationship Id="rId4" Type="http://schemas.openxmlformats.org/officeDocument/2006/relationships/image" Target="../media/image64.png"/><Relationship Id="rId9" Type="http://schemas.openxmlformats.org/officeDocument/2006/relationships/image" Target="../media/image10.png"/><Relationship Id="rId14" Type="http://schemas.openxmlformats.org/officeDocument/2006/relationships/slide" Target="slide41.xml"/></Relationships>
</file>

<file path=ppt/slides/_rels/slide2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2.png"/><Relationship Id="rId3" Type="http://schemas.openxmlformats.org/officeDocument/2006/relationships/image" Target="../media/image54.jpeg"/><Relationship Id="rId7" Type="http://schemas.openxmlformats.org/officeDocument/2006/relationships/slide" Target="slide22.xml"/><Relationship Id="rId12" Type="http://schemas.openxmlformats.org/officeDocument/2006/relationships/slide" Target="slide14.xml"/><Relationship Id="rId2" Type="http://schemas.openxmlformats.org/officeDocument/2006/relationships/notesSlide" Target="../notesSlides/notesSlide22.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11.png"/><Relationship Id="rId5" Type="http://schemas.openxmlformats.org/officeDocument/2006/relationships/image" Target="../media/image66.png"/><Relationship Id="rId15" Type="http://schemas.openxmlformats.org/officeDocument/2006/relationships/image" Target="../media/image13.png"/><Relationship Id="rId10" Type="http://schemas.openxmlformats.org/officeDocument/2006/relationships/slide" Target="slide4.xml"/><Relationship Id="rId4" Type="http://schemas.openxmlformats.org/officeDocument/2006/relationships/hyperlink" Target="https://docs.microsoft.com/en-us/power-bi/guided-learning/" TargetMode="External"/><Relationship Id="rId9" Type="http://schemas.openxmlformats.org/officeDocument/2006/relationships/image" Target="../media/image10.png"/><Relationship Id="rId14" Type="http://schemas.openxmlformats.org/officeDocument/2006/relationships/slide" Target="slide4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slide" Target="slide14.xml"/><Relationship Id="rId15" Type="http://schemas.openxmlformats.org/officeDocument/2006/relationships/image" Target="../media/image13.png"/><Relationship Id="rId10" Type="http://schemas.openxmlformats.org/officeDocument/2006/relationships/slide" Target="slide3.xml"/><Relationship Id="rId4" Type="http://schemas.openxmlformats.org/officeDocument/2006/relationships/slide" Target="slide4.xml"/><Relationship Id="rId9" Type="http://schemas.openxmlformats.org/officeDocument/2006/relationships/image" Target="../media/image9.png"/><Relationship Id="rId14" Type="http://schemas.openxmlformats.org/officeDocument/2006/relationships/slide" Target="slide41.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41.xml"/><Relationship Id="rId3" Type="http://schemas.openxmlformats.org/officeDocument/2006/relationships/image" Target="../media/image54.jpeg"/><Relationship Id="rId7" Type="http://schemas.openxmlformats.org/officeDocument/2006/relationships/slide" Target="slide3.xml"/><Relationship Id="rId12"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14.xml"/><Relationship Id="rId5" Type="http://schemas.openxmlformats.org/officeDocument/2006/relationships/image" Target="../media/image69.png"/><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68.PNG"/><Relationship Id="rId9" Type="http://schemas.openxmlformats.org/officeDocument/2006/relationships/slide" Target="slide4.xml"/><Relationship Id="rId14"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70.jpeg"/><Relationship Id="rId7" Type="http://schemas.openxmlformats.org/officeDocument/2006/relationships/slide" Target="slide4.xml"/><Relationship Id="rId12" Type="http://schemas.openxmlformats.org/officeDocument/2006/relationships/image" Target="../media/image13.png"/><Relationship Id="rId2" Type="http://schemas.openxmlformats.org/officeDocument/2006/relationships/slide" Target="slide3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slide" Target="slide41.xml"/><Relationship Id="rId5" Type="http://schemas.openxmlformats.org/officeDocument/2006/relationships/slide" Target="slide3.xml"/><Relationship Id="rId10" Type="http://schemas.openxmlformats.org/officeDocument/2006/relationships/image" Target="../media/image12.png"/><Relationship Id="rId4" Type="http://schemas.openxmlformats.org/officeDocument/2006/relationships/slide" Target="slide33.xml"/><Relationship Id="rId9" Type="http://schemas.openxmlformats.org/officeDocument/2006/relationships/slide" Target="slide14.xml"/></Relationships>
</file>

<file path=ppt/slides/_rels/slide3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31.xml"/><Relationship Id="rId3" Type="http://schemas.openxmlformats.org/officeDocument/2006/relationships/slide" Target="slide33.xml"/><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slide" Target="slide41.xml"/><Relationship Id="rId4" Type="http://schemas.openxmlformats.org/officeDocument/2006/relationships/slide" Target="slide3.xml"/><Relationship Id="rId9"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slide" Target="slide41.xml"/></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slide" Target="slide41.xml"/></Relationships>
</file>

<file path=ppt/slides/_rels/slide3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73.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slide" Target="slide41.xml"/><Relationship Id="rId4" Type="http://schemas.openxmlformats.org/officeDocument/2006/relationships/slide" Target="slide3.xml"/><Relationship Id="rId9"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41.xml"/><Relationship Id="rId3" Type="http://schemas.openxmlformats.org/officeDocument/2006/relationships/image" Target="../media/image73.PNG"/><Relationship Id="rId7" Type="http://schemas.openxmlformats.org/officeDocument/2006/relationships/slide" Target="slide3.xml"/><Relationship Id="rId12" Type="http://schemas.openxmlformats.org/officeDocument/2006/relationships/image" Target="../media/image12.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slide" Target="slide14.xml"/><Relationship Id="rId5" Type="http://schemas.openxmlformats.org/officeDocument/2006/relationships/image" Target="../media/image75.PNG"/><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74.PNG"/><Relationship Id="rId9" Type="http://schemas.openxmlformats.org/officeDocument/2006/relationships/slide" Target="slide4.xml"/><Relationship Id="rId14" Type="http://schemas.openxmlformats.org/officeDocument/2006/relationships/image" Target="../media/image13.png"/></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slide" Target="slide41.xml"/></Relationships>
</file>

<file path=ppt/slides/_rels/slide3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79.png"/><Relationship Id="rId7" Type="http://schemas.openxmlformats.org/officeDocument/2006/relationships/slide" Target="slide4.xml"/><Relationship Id="rId12" Type="http://schemas.openxmlformats.org/officeDocument/2006/relationships/image" Target="../media/image13.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slide" Target="slide41.xml"/><Relationship Id="rId5" Type="http://schemas.openxmlformats.org/officeDocument/2006/relationships/slide" Target="slide3.xml"/><Relationship Id="rId10" Type="http://schemas.openxmlformats.org/officeDocument/2006/relationships/image" Target="../media/image12.png"/><Relationship Id="rId4" Type="http://schemas.openxmlformats.org/officeDocument/2006/relationships/image" Target="../media/image80.png"/><Relationship Id="rId9" Type="http://schemas.openxmlformats.org/officeDocument/2006/relationships/slide" Target="slide14.xml"/></Relationships>
</file>

<file path=ppt/slides/_rels/slide3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3.png"/><Relationship Id="rId3" Type="http://schemas.openxmlformats.org/officeDocument/2006/relationships/image" Target="../media/image81.PNG"/><Relationship Id="rId7" Type="http://schemas.openxmlformats.org/officeDocument/2006/relationships/image" Target="../media/image10.png"/><Relationship Id="rId12" Type="http://schemas.openxmlformats.org/officeDocument/2006/relationships/slide" Target="slide4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12.png"/><Relationship Id="rId5" Type="http://schemas.openxmlformats.org/officeDocument/2006/relationships/image" Target="../media/image71.PNG"/><Relationship Id="rId10" Type="http://schemas.openxmlformats.org/officeDocument/2006/relationships/slide" Target="slide14.xml"/><Relationship Id="rId4" Type="http://schemas.openxmlformats.org/officeDocument/2006/relationships/image" Target="../media/image82.png"/><Relationship Id="rId9" Type="http://schemas.openxmlformats.org/officeDocument/2006/relationships/image" Target="../media/image11.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6.jpe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slide" Target="slide41.xml"/><Relationship Id="rId4" Type="http://schemas.openxmlformats.org/officeDocument/2006/relationships/slide" Target="slide3.xml"/><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slide" Target="slide3.xml"/><Relationship Id="rId7" Type="http://schemas.openxmlformats.org/officeDocument/2006/relationships/slide" Target="slide14.xml"/><Relationship Id="rId12" Type="http://schemas.openxmlformats.org/officeDocument/2006/relationships/hyperlink" Target="https://www.seattleu.edu/ir/informsu/about-power-bi/training-resource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3.png"/><Relationship Id="rId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slide" Target="slide41.xml"/></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hyperlink" Target="mailto:informu@seattleu.edu" TargetMode="External"/><Relationship Id="rId7" Type="http://schemas.openxmlformats.org/officeDocument/2006/relationships/slide" Target="slide4.xml"/><Relationship Id="rId12"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slide" Target="slide41.xml"/><Relationship Id="rId5" Type="http://schemas.openxmlformats.org/officeDocument/2006/relationships/slide" Target="slide3.xml"/><Relationship Id="rId10" Type="http://schemas.openxmlformats.org/officeDocument/2006/relationships/image" Target="../media/image12.png"/><Relationship Id="rId4" Type="http://schemas.openxmlformats.org/officeDocument/2006/relationships/image" Target="../media/image84.png"/><Relationship Id="rId9" Type="http://schemas.openxmlformats.org/officeDocument/2006/relationships/slide" Target="slide14.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11.png"/><Relationship Id="rId18" Type="http://schemas.openxmlformats.org/officeDocument/2006/relationships/image" Target="../media/image14.png"/><Relationship Id="rId3" Type="http://schemas.openxmlformats.org/officeDocument/2006/relationships/slide" Target="slide8.xml"/><Relationship Id="rId7" Type="http://schemas.openxmlformats.org/officeDocument/2006/relationships/slide" Target="slide7.xml"/><Relationship Id="rId12" Type="http://schemas.openxmlformats.org/officeDocument/2006/relationships/slide" Target="slide4.xml"/><Relationship Id="rId17"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slide" Target="slide41.xml"/><Relationship Id="rId1" Type="http://schemas.openxmlformats.org/officeDocument/2006/relationships/slideLayout" Target="../slideLayouts/slideLayout6.xml"/><Relationship Id="rId6" Type="http://schemas.openxmlformats.org/officeDocument/2006/relationships/slide" Target="slide6.xml"/><Relationship Id="rId11" Type="http://schemas.openxmlformats.org/officeDocument/2006/relationships/image" Target="../media/image10.png"/><Relationship Id="rId5" Type="http://schemas.openxmlformats.org/officeDocument/2006/relationships/slide" Target="slide10.xml"/><Relationship Id="rId15" Type="http://schemas.openxmlformats.org/officeDocument/2006/relationships/image" Target="../media/image12.png"/><Relationship Id="rId10" Type="http://schemas.openxmlformats.org/officeDocument/2006/relationships/slide" Target="slide3.xml"/><Relationship Id="rId4" Type="http://schemas.openxmlformats.org/officeDocument/2006/relationships/slide" Target="slide9.xml"/><Relationship Id="rId9" Type="http://schemas.openxmlformats.org/officeDocument/2006/relationships/image" Target="../media/image18.png"/><Relationship Id="rId14" Type="http://schemas.openxmlformats.org/officeDocument/2006/relationships/slide" Target="slide1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41.xml"/><Relationship Id="rId3" Type="http://schemas.openxmlformats.org/officeDocument/2006/relationships/image" Target="../media/image19.png"/><Relationship Id="rId7" Type="http://schemas.openxmlformats.org/officeDocument/2006/relationships/slide" Target="slide3.xml"/><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slide" Target="slide14.xml"/><Relationship Id="rId5" Type="http://schemas.openxmlformats.org/officeDocument/2006/relationships/image" Target="../media/image21.png"/><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slide" Target="slide4.xml"/><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41.xml"/><Relationship Id="rId3" Type="http://schemas.openxmlformats.org/officeDocument/2006/relationships/image" Target="../media/image23.png"/><Relationship Id="rId7" Type="http://schemas.openxmlformats.org/officeDocument/2006/relationships/slide" Target="slide3.xml"/><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slide" Target="slide14.xml"/><Relationship Id="rId5" Type="http://schemas.openxmlformats.org/officeDocument/2006/relationships/image" Target="../media/image25.png"/><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24.png"/><Relationship Id="rId9" Type="http://schemas.openxmlformats.org/officeDocument/2006/relationships/slide" Target="slide4.xml"/><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27.png"/><Relationship Id="rId7" Type="http://schemas.openxmlformats.org/officeDocument/2006/relationships/slide" Target="slide4.xml"/><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slide" Target="slide41.xml"/><Relationship Id="rId5" Type="http://schemas.openxmlformats.org/officeDocument/2006/relationships/slide" Target="slide3.xml"/><Relationship Id="rId10" Type="http://schemas.openxmlformats.org/officeDocument/2006/relationships/image" Target="../media/image12.png"/><Relationship Id="rId4" Type="http://schemas.openxmlformats.org/officeDocument/2006/relationships/image" Target="../media/image28.png"/><Relationship Id="rId9" Type="http://schemas.openxmlformats.org/officeDocument/2006/relationships/slide" Target="slide14.xml"/><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3.png"/><Relationship Id="rId3" Type="http://schemas.openxmlformats.org/officeDocument/2006/relationships/image" Target="../media/image30.png"/><Relationship Id="rId7" Type="http://schemas.openxmlformats.org/officeDocument/2006/relationships/image" Target="../media/image10.png"/><Relationship Id="rId12" Type="http://schemas.openxmlformats.org/officeDocument/2006/relationships/slide" Target="slide4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image" Target="../media/image12.png"/><Relationship Id="rId5" Type="http://schemas.openxmlformats.org/officeDocument/2006/relationships/image" Target="../media/image31.png"/><Relationship Id="rId10" Type="http://schemas.openxmlformats.org/officeDocument/2006/relationships/slide" Target="slide14.xml"/><Relationship Id="rId4" Type="http://schemas.openxmlformats.org/officeDocument/2006/relationships/hyperlink" Target="https://www.seattleu.edu/ir/informsu/informsu-updates/" TargetMode="External"/><Relationship Id="rId9" Type="http://schemas.openxmlformats.org/officeDocument/2006/relationships/image" Target="../media/image11.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outerShdw blurRad="50800" dist="38100" dir="2700000" algn="tl" rotWithShape="0">
                    <a:prstClr val="black">
                      <a:alpha val="40000"/>
                    </a:prstClr>
                  </a:outerShdw>
                </a:effectLst>
              </a:rPr>
              <a:t>Power BI Interactive Training</a:t>
            </a:r>
          </a:p>
        </p:txBody>
      </p:sp>
      <p:sp>
        <p:nvSpPr>
          <p:cNvPr id="3" name="TextBox 2"/>
          <p:cNvSpPr txBox="1"/>
          <p:nvPr/>
        </p:nvSpPr>
        <p:spPr>
          <a:xfrm>
            <a:off x="1153487" y="3439486"/>
            <a:ext cx="6837027" cy="338554"/>
          </a:xfrm>
          <a:prstGeom prst="rect">
            <a:avLst/>
          </a:prstGeom>
          <a:noFill/>
        </p:spPr>
        <p:txBody>
          <a:bodyPr wrap="square" rtlCol="0">
            <a:spAutoFit/>
          </a:bodyPr>
          <a:lstStyle/>
          <a:p>
            <a:pPr algn="ctr"/>
            <a:r>
              <a:rPr lang="en-US" sz="1600" dirty="0">
                <a:solidFill>
                  <a:schemeClr val="bg1"/>
                </a:solidFill>
              </a:rPr>
              <a:t>This PowerPoint is designed to be an interactive tutorial to Power BI.  </a:t>
            </a:r>
          </a:p>
        </p:txBody>
      </p:sp>
      <p:sp>
        <p:nvSpPr>
          <p:cNvPr id="4" name="TextBox 3"/>
          <p:cNvSpPr txBox="1"/>
          <p:nvPr/>
        </p:nvSpPr>
        <p:spPr>
          <a:xfrm>
            <a:off x="1346433" y="3714086"/>
            <a:ext cx="6451134" cy="338554"/>
          </a:xfrm>
          <a:prstGeom prst="rect">
            <a:avLst/>
          </a:prstGeom>
          <a:noFill/>
        </p:spPr>
        <p:txBody>
          <a:bodyPr wrap="square" rtlCol="0">
            <a:spAutoFit/>
          </a:bodyPr>
          <a:lstStyle/>
          <a:p>
            <a:pPr algn="ctr"/>
            <a:r>
              <a:rPr lang="en-US" sz="1600" dirty="0">
                <a:solidFill>
                  <a:schemeClr val="bg1"/>
                </a:solidFill>
              </a:rPr>
              <a:t>Please press F5 on your keyboard to start slideshow.</a:t>
            </a:r>
          </a:p>
        </p:txBody>
      </p:sp>
      <p:sp>
        <p:nvSpPr>
          <p:cNvPr id="6" name="TextBox 5">
            <a:hlinkClick r:id="rId2" action="ppaction://hlinksldjump"/>
          </p:cNvPr>
          <p:cNvSpPr txBox="1"/>
          <p:nvPr/>
        </p:nvSpPr>
        <p:spPr>
          <a:xfrm>
            <a:off x="1017497" y="4169328"/>
            <a:ext cx="7109006" cy="369332"/>
          </a:xfrm>
          <a:prstGeom prst="rect">
            <a:avLst/>
          </a:prstGeom>
          <a:noFill/>
        </p:spPr>
        <p:txBody>
          <a:bodyPr wrap="square" rtlCol="0">
            <a:spAutoFit/>
          </a:bodyPr>
          <a:lstStyle/>
          <a:p>
            <a:pPr algn="ctr"/>
            <a:r>
              <a:rPr lang="en-US" b="1" dirty="0">
                <a:solidFill>
                  <a:srgbClr val="FFC000"/>
                </a:solidFill>
                <a:effectLst>
                  <a:outerShdw blurRad="50800" dist="38100" dir="2700000" algn="tl" rotWithShape="0">
                    <a:prstClr val="black">
                      <a:alpha val="40000"/>
                    </a:prstClr>
                  </a:outerShdw>
                </a:effectLst>
              </a:rPr>
              <a:t>After starting as a PowerPoint Presentation, please click here to begin</a:t>
            </a:r>
          </a:p>
        </p:txBody>
      </p:sp>
    </p:spTree>
    <p:extLst>
      <p:ext uri="{BB962C8B-B14F-4D97-AF65-F5344CB8AC3E}">
        <p14:creationId xmlns:p14="http://schemas.microsoft.com/office/powerpoint/2010/main" val="17751907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435">
                                          <p:stCondLst>
                                            <p:cond delay="0"/>
                                          </p:stCondLst>
                                        </p:cTn>
                                        <p:tgtEl>
                                          <p:spTgt spid="6"/>
                                        </p:tgtEl>
                                      </p:cBhvr>
                                    </p:animEffect>
                                    <p:anim calcmode="lin" valueType="num">
                                      <p:cBhvr>
                                        <p:cTn id="15" dur="136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18"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19"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20" dur="20">
                                          <p:stCondLst>
                                            <p:cond delay="488"/>
                                          </p:stCondLst>
                                        </p:cTn>
                                        <p:tgtEl>
                                          <p:spTgt spid="6"/>
                                        </p:tgtEl>
                                      </p:cBhvr>
                                      <p:to x="100000" y="60000"/>
                                    </p:animScale>
                                    <p:animScale>
                                      <p:cBhvr>
                                        <p:cTn id="21" dur="125" decel="50000">
                                          <p:stCondLst>
                                            <p:cond delay="507"/>
                                          </p:stCondLst>
                                        </p:cTn>
                                        <p:tgtEl>
                                          <p:spTgt spid="6"/>
                                        </p:tgtEl>
                                      </p:cBhvr>
                                      <p:to x="100000" y="100000"/>
                                    </p:animScale>
                                    <p:animScale>
                                      <p:cBhvr>
                                        <p:cTn id="22" dur="20">
                                          <p:stCondLst>
                                            <p:cond delay="984"/>
                                          </p:stCondLst>
                                        </p:cTn>
                                        <p:tgtEl>
                                          <p:spTgt spid="6"/>
                                        </p:tgtEl>
                                      </p:cBhvr>
                                      <p:to x="100000" y="80000"/>
                                    </p:animScale>
                                    <p:animScale>
                                      <p:cBhvr>
                                        <p:cTn id="23" dur="125" decel="50000">
                                          <p:stCondLst>
                                            <p:cond delay="1004"/>
                                          </p:stCondLst>
                                        </p:cTn>
                                        <p:tgtEl>
                                          <p:spTgt spid="6"/>
                                        </p:tgtEl>
                                      </p:cBhvr>
                                      <p:to x="100000" y="100000"/>
                                    </p:animScale>
                                    <p:animScale>
                                      <p:cBhvr>
                                        <p:cTn id="24" dur="20">
                                          <p:stCondLst>
                                            <p:cond delay="1231"/>
                                          </p:stCondLst>
                                        </p:cTn>
                                        <p:tgtEl>
                                          <p:spTgt spid="6"/>
                                        </p:tgtEl>
                                      </p:cBhvr>
                                      <p:to x="100000" y="90000"/>
                                    </p:animScale>
                                    <p:animScale>
                                      <p:cBhvr>
                                        <p:cTn id="25" dur="125" decel="50000">
                                          <p:stCondLst>
                                            <p:cond delay="1251"/>
                                          </p:stCondLst>
                                        </p:cTn>
                                        <p:tgtEl>
                                          <p:spTgt spid="6"/>
                                        </p:tgtEl>
                                      </p:cBhvr>
                                      <p:to x="100000" y="100000"/>
                                    </p:animScale>
                                    <p:animScale>
                                      <p:cBhvr>
                                        <p:cTn id="26" dur="20">
                                          <p:stCondLst>
                                            <p:cond delay="1356"/>
                                          </p:stCondLst>
                                        </p:cTn>
                                        <p:tgtEl>
                                          <p:spTgt spid="6"/>
                                        </p:tgtEl>
                                      </p:cBhvr>
                                      <p:to x="100000" y="95000"/>
                                    </p:animScale>
                                    <p:animScale>
                                      <p:cBhvr>
                                        <p:cTn id="27" dur="125" decel="50000">
                                          <p:stCondLst>
                                            <p:cond delay="137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582557" y="522487"/>
            <a:ext cx="8235300" cy="657577"/>
          </a:xfrm>
        </p:spPr>
        <p:txBody>
          <a:bodyPr>
            <a:normAutofit/>
          </a:bodyPr>
          <a:lstStyle/>
          <a:p>
            <a:pPr algn="l"/>
            <a:r>
              <a:rPr lang="en-US" sz="3200" dirty="0">
                <a:solidFill>
                  <a:srgbClr val="004C97"/>
                </a:solidFill>
              </a:rPr>
              <a:t>What support is coming from </a:t>
            </a:r>
            <a:r>
              <a:rPr lang="en-US" sz="3200" dirty="0" err="1">
                <a:solidFill>
                  <a:srgbClr val="004C97"/>
                </a:solidFill>
              </a:rPr>
              <a:t>InformSU</a:t>
            </a:r>
            <a:r>
              <a:rPr lang="en-US" sz="3200" dirty="0">
                <a:solidFill>
                  <a:srgbClr val="004C97"/>
                </a:solidFill>
              </a:rPr>
              <a:t>?</a:t>
            </a:r>
          </a:p>
        </p:txBody>
      </p:sp>
      <p:sp>
        <p:nvSpPr>
          <p:cNvPr id="7" name="Right Triangle 6"/>
          <p:cNvSpPr/>
          <p:nvPr/>
        </p:nvSpPr>
        <p:spPr>
          <a:xfrm flipH="1" flipV="1">
            <a:off x="8200571" y="0"/>
            <a:ext cx="943517" cy="951464"/>
          </a:xfrm>
          <a:prstGeom prst="rtTriangle">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1"/>
          <p:cNvSpPr txBox="1">
            <a:spLocks/>
          </p:cNvSpPr>
          <p:nvPr/>
        </p:nvSpPr>
        <p:spPr>
          <a:xfrm>
            <a:off x="582557" y="1052465"/>
            <a:ext cx="8235300" cy="4501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2000" i="1" dirty="0" err="1">
                <a:solidFill>
                  <a:schemeClr val="tx1">
                    <a:lumMod val="75000"/>
                    <a:lumOff val="25000"/>
                  </a:schemeClr>
                </a:solidFill>
                <a:latin typeface="+mj-lt"/>
              </a:rPr>
              <a:t>InformSU</a:t>
            </a:r>
            <a:r>
              <a:rPr lang="en-US" sz="2000" i="1" dirty="0">
                <a:solidFill>
                  <a:schemeClr val="tx1">
                    <a:lumMod val="75000"/>
                    <a:lumOff val="25000"/>
                  </a:schemeClr>
                </a:solidFill>
                <a:latin typeface="+mj-lt"/>
              </a:rPr>
              <a:t> is working to provide support for Power BI across Seattle University.</a:t>
            </a:r>
          </a:p>
        </p:txBody>
      </p:sp>
      <p:sp>
        <p:nvSpPr>
          <p:cNvPr id="14" name="Rounded Rectangle 13"/>
          <p:cNvSpPr/>
          <p:nvPr/>
        </p:nvSpPr>
        <p:spPr>
          <a:xfrm>
            <a:off x="-138015" y="522488"/>
            <a:ext cx="632224" cy="4754362"/>
          </a:xfrm>
          <a:prstGeom prst="roundRect">
            <a:avLst/>
          </a:prstGeom>
          <a:solidFill>
            <a:srgbClr val="004C9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670097" y="1764011"/>
            <a:ext cx="7794073" cy="914400"/>
            <a:chOff x="670097" y="1764011"/>
            <a:chExt cx="7794073" cy="914400"/>
          </a:xfrm>
        </p:grpSpPr>
        <p:sp>
          <p:nvSpPr>
            <p:cNvPr id="20" name="Rectangle 19">
              <a:hlinkClick r:id="rId3"/>
              <a:hlinkHover r:id="" action="ppaction://noaction" highlightClick="1"/>
            </p:cNvPr>
            <p:cNvSpPr/>
            <p:nvPr/>
          </p:nvSpPr>
          <p:spPr>
            <a:xfrm>
              <a:off x="1565067" y="1805713"/>
              <a:ext cx="6899103" cy="830997"/>
            </a:xfrm>
            <a:prstGeom prst="rect">
              <a:avLst/>
            </a:prstGeom>
          </p:spPr>
          <p:txBody>
            <a:bodyPr wrap="square">
              <a:spAutoFit/>
            </a:bodyPr>
            <a:lstStyle/>
            <a:p>
              <a:r>
                <a:rPr lang="en-US" sz="1600" dirty="0" err="1"/>
                <a:t>InformSU</a:t>
              </a:r>
              <a:r>
                <a:rPr lang="en-US" sz="1600" dirty="0"/>
                <a:t> is working to deploy data models on an ongoing basis.  For a more detailed look at the upcoming data models rollout on the </a:t>
              </a:r>
              <a:r>
                <a:rPr lang="en-US" sz="1600" dirty="0" err="1"/>
                <a:t>InformSU</a:t>
              </a:r>
              <a:r>
                <a:rPr lang="en-US" sz="1600" dirty="0"/>
                <a:t> website, </a:t>
              </a:r>
              <a:r>
                <a:rPr lang="en-US" sz="1600" b="1" dirty="0">
                  <a:solidFill>
                    <a:srgbClr val="FFC000"/>
                  </a:solidFill>
                </a:rPr>
                <a:t>click here</a:t>
              </a:r>
              <a:r>
                <a:rPr lang="en-US" sz="1600" dirty="0"/>
                <a:t>.</a:t>
              </a:r>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0097" y="1764011"/>
              <a:ext cx="914400" cy="914400"/>
            </a:xfrm>
            <a:prstGeom prst="rect">
              <a:avLst/>
            </a:prstGeom>
          </p:spPr>
        </p:pic>
      </p:grpSp>
      <p:grpSp>
        <p:nvGrpSpPr>
          <p:cNvPr id="4" name="Group 3"/>
          <p:cNvGrpSpPr/>
          <p:nvPr/>
        </p:nvGrpSpPr>
        <p:grpSpPr>
          <a:xfrm>
            <a:off x="655996" y="3488160"/>
            <a:ext cx="7828819" cy="914400"/>
            <a:chOff x="655996" y="3488160"/>
            <a:chExt cx="7828819" cy="914400"/>
          </a:xfrm>
        </p:grpSpPr>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5996" y="3488160"/>
              <a:ext cx="914400" cy="914400"/>
            </a:xfrm>
            <a:prstGeom prst="rect">
              <a:avLst/>
            </a:prstGeom>
          </p:spPr>
        </p:pic>
        <p:sp>
          <p:nvSpPr>
            <p:cNvPr id="24" name="Rectangle 23">
              <a:hlinkClick r:id="rId6"/>
              <a:hlinkHover r:id="" action="ppaction://noaction" highlightClick="1"/>
            </p:cNvPr>
            <p:cNvSpPr/>
            <p:nvPr/>
          </p:nvSpPr>
          <p:spPr>
            <a:xfrm>
              <a:off x="1585712" y="3652972"/>
              <a:ext cx="6899103" cy="584775"/>
            </a:xfrm>
            <a:prstGeom prst="rect">
              <a:avLst/>
            </a:prstGeom>
          </p:spPr>
          <p:txBody>
            <a:bodyPr wrap="square">
              <a:spAutoFit/>
            </a:bodyPr>
            <a:lstStyle/>
            <a:p>
              <a:r>
                <a:rPr lang="en-US" sz="1600" dirty="0"/>
                <a:t>The </a:t>
              </a:r>
              <a:r>
                <a:rPr lang="en-US" sz="1600" dirty="0" err="1"/>
                <a:t>InformSU</a:t>
              </a:r>
              <a:r>
                <a:rPr lang="en-US" sz="1600" dirty="0"/>
                <a:t> website posts a schedule of upcoming Power BI office hours along with various training documents </a:t>
              </a:r>
              <a:r>
                <a:rPr lang="en-US" sz="1600" b="1" dirty="0">
                  <a:solidFill>
                    <a:srgbClr val="FFC000"/>
                  </a:solidFill>
                </a:rPr>
                <a:t>here</a:t>
              </a:r>
              <a:r>
                <a:rPr lang="en-US" sz="1600" dirty="0"/>
                <a:t>.</a:t>
              </a:r>
              <a:endParaRPr lang="en-US" sz="1600" b="1" dirty="0"/>
            </a:p>
          </p:txBody>
        </p:sp>
      </p:grpSp>
      <p:grpSp>
        <p:nvGrpSpPr>
          <p:cNvPr id="3" name="Group 2"/>
          <p:cNvGrpSpPr/>
          <p:nvPr/>
        </p:nvGrpSpPr>
        <p:grpSpPr>
          <a:xfrm>
            <a:off x="650667" y="2626085"/>
            <a:ext cx="7834148" cy="914400"/>
            <a:chOff x="650667" y="2626085"/>
            <a:chExt cx="7834148" cy="914400"/>
          </a:xfrm>
        </p:grpSpPr>
        <p:sp>
          <p:nvSpPr>
            <p:cNvPr id="26" name="Rectangle 25">
              <a:hlinkClick r:id="rId7"/>
              <a:hlinkHover r:id="" action="ppaction://noaction" highlightClick="1"/>
            </p:cNvPr>
            <p:cNvSpPr/>
            <p:nvPr/>
          </p:nvSpPr>
          <p:spPr>
            <a:xfrm>
              <a:off x="1585712" y="2790898"/>
              <a:ext cx="6899103" cy="584775"/>
            </a:xfrm>
            <a:prstGeom prst="rect">
              <a:avLst/>
            </a:prstGeom>
          </p:spPr>
          <p:txBody>
            <a:bodyPr wrap="square">
              <a:spAutoFit/>
            </a:bodyPr>
            <a:lstStyle/>
            <a:p>
              <a:r>
                <a:rPr lang="en-US" sz="1600" dirty="0"/>
                <a:t>For questions about Power BI, the </a:t>
              </a:r>
              <a:r>
                <a:rPr lang="en-US" sz="1600" dirty="0" err="1"/>
                <a:t>InformSU</a:t>
              </a:r>
              <a:r>
                <a:rPr lang="en-US" sz="1600" dirty="0"/>
                <a:t> website has a Power BI F.A.Q. and Glossary to help with understanding processes and terms </a:t>
              </a:r>
              <a:r>
                <a:rPr lang="en-US" sz="1600" b="1" dirty="0">
                  <a:solidFill>
                    <a:srgbClr val="FFC000"/>
                  </a:solidFill>
                </a:rPr>
                <a:t>here</a:t>
              </a:r>
              <a:r>
                <a:rPr lang="en-US" sz="1600" dirty="0"/>
                <a:t>.</a:t>
              </a:r>
            </a:p>
          </p:txBody>
        </p:sp>
        <p:pic>
          <p:nvPicPr>
            <p:cNvPr id="9" name="Picture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0667" y="2626085"/>
              <a:ext cx="914400" cy="914400"/>
            </a:xfrm>
            <a:prstGeom prst="rect">
              <a:avLst/>
            </a:prstGeom>
          </p:spPr>
        </p:pic>
      </p:grpSp>
      <p:sp>
        <p:nvSpPr>
          <p:cNvPr id="27" name="Rectangle 26">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21" name="Picture 20">
            <a:hlinkClick r:id="rId9" action="ppaction://hlinksldjump" tooltip="Home"/>
            <a:hlinkHover r:id="" action="ppaction://noaction" highlightClick="1"/>
            <a:extLst>
              <a:ext uri="{FF2B5EF4-FFF2-40B4-BE49-F238E27FC236}">
                <a16:creationId xmlns:a16="http://schemas.microsoft.com/office/drawing/2014/main" id="{99D40261-713E-3346-8925-A7F7913573D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23" name="Picture 22">
            <a:hlinkClick r:id="rId11" action="ppaction://hlinksldjump" tooltip="How Does Power BI Work With Seattle U?"/>
            <a:hlinkHover r:id="" action="ppaction://noaction" highlightClick="1"/>
            <a:extLst>
              <a:ext uri="{FF2B5EF4-FFF2-40B4-BE49-F238E27FC236}">
                <a16:creationId xmlns:a16="http://schemas.microsoft.com/office/drawing/2014/main" id="{0D774E35-5893-E241-BA7F-E39C176ECE3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28" name="Picture 27">
            <a:hlinkClick r:id="rId13" action="ppaction://hlinksldjump" tooltip="How Do I Navigate Power BI?"/>
            <a:hlinkHover r:id="" action="ppaction://noaction" highlightClick="1"/>
            <a:extLst>
              <a:ext uri="{FF2B5EF4-FFF2-40B4-BE49-F238E27FC236}">
                <a16:creationId xmlns:a16="http://schemas.microsoft.com/office/drawing/2014/main" id="{1B54A32A-EED6-BA44-932F-6E1C450535C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9" name="Picture 28">
            <a:hlinkClick r:id="rId15" action="ppaction://hlinksldjump" tooltip="End Presentation"/>
            <a:hlinkHover r:id="" action="ppaction://noaction" highlightClick="1"/>
            <a:extLst>
              <a:ext uri="{FF2B5EF4-FFF2-40B4-BE49-F238E27FC236}">
                <a16:creationId xmlns:a16="http://schemas.microsoft.com/office/drawing/2014/main" id="{32FD52C8-57FA-1647-A477-A868F3526B2B}"/>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8" name="TextBox 7"/>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err="1">
                <a:solidFill>
                  <a:schemeClr val="bg1"/>
                </a:solidFill>
              </a:rPr>
              <a:t>InformSU</a:t>
            </a:r>
            <a:endParaRPr lang="en-US" sz="1200" b="1" dirty="0">
              <a:solidFill>
                <a:schemeClr val="bg1"/>
              </a:solidFill>
            </a:endParaRPr>
          </a:p>
        </p:txBody>
      </p:sp>
      <p:pic>
        <p:nvPicPr>
          <p:cNvPr id="30" name="Picture 29"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31" name="Group 30"/>
          <p:cNvGrpSpPr/>
          <p:nvPr/>
        </p:nvGrpSpPr>
        <p:grpSpPr>
          <a:xfrm>
            <a:off x="-157418" y="1376979"/>
            <a:ext cx="651627" cy="1566708"/>
            <a:chOff x="-157418" y="1376979"/>
            <a:chExt cx="651627" cy="1566708"/>
          </a:xfrm>
        </p:grpSpPr>
        <p:cxnSp>
          <p:nvCxnSpPr>
            <p:cNvPr id="32" name="Straight Connector 31"/>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699842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1+#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582557" y="522487"/>
            <a:ext cx="8235300" cy="997457"/>
          </a:xfrm>
        </p:spPr>
        <p:txBody>
          <a:bodyPr>
            <a:noAutofit/>
          </a:bodyPr>
          <a:lstStyle/>
          <a:p>
            <a:pPr algn="l"/>
            <a:r>
              <a:rPr lang="en-US" sz="3200" dirty="0">
                <a:solidFill>
                  <a:srgbClr val="004C97"/>
                </a:solidFill>
              </a:rPr>
              <a:t>How will staff and faculty at Seattle U access Power BI?</a:t>
            </a:r>
          </a:p>
        </p:txBody>
      </p:sp>
      <p:sp>
        <p:nvSpPr>
          <p:cNvPr id="7" name="Right Triangle 6"/>
          <p:cNvSpPr/>
          <p:nvPr/>
        </p:nvSpPr>
        <p:spPr>
          <a:xfrm flipH="1" flipV="1">
            <a:off x="8200571" y="0"/>
            <a:ext cx="943517" cy="951464"/>
          </a:xfrm>
          <a:prstGeom prst="rtTriangle">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1"/>
          <p:cNvSpPr txBox="1">
            <a:spLocks/>
          </p:cNvSpPr>
          <p:nvPr/>
        </p:nvSpPr>
        <p:spPr>
          <a:xfrm>
            <a:off x="582557" y="1509666"/>
            <a:ext cx="8235300" cy="385809"/>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2000" i="1" dirty="0">
                <a:solidFill>
                  <a:schemeClr val="tx1">
                    <a:lumMod val="75000"/>
                    <a:lumOff val="25000"/>
                  </a:schemeClr>
                </a:solidFill>
                <a:latin typeface="+mj-lt"/>
              </a:rPr>
              <a:t>Power BI is already available for SU faculty and staff.</a:t>
            </a:r>
          </a:p>
        </p:txBody>
      </p:sp>
      <p:sp>
        <p:nvSpPr>
          <p:cNvPr id="14" name="Rounded Rectangle 13"/>
          <p:cNvSpPr/>
          <p:nvPr/>
        </p:nvSpPr>
        <p:spPr>
          <a:xfrm>
            <a:off x="-138015" y="522488"/>
            <a:ext cx="632224" cy="4730830"/>
          </a:xfrm>
          <a:prstGeom prst="roundRect">
            <a:avLst/>
          </a:prstGeom>
          <a:solidFill>
            <a:srgbClr val="004C9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76675" y="3109228"/>
            <a:ext cx="1371600" cy="1371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0" y="3218222"/>
            <a:ext cx="1062154" cy="1062154"/>
          </a:xfrm>
          <a:prstGeom prst="rect">
            <a:avLst/>
          </a:prstGeom>
        </p:spPr>
      </p:pic>
      <p:grpSp>
        <p:nvGrpSpPr>
          <p:cNvPr id="10" name="Group 9"/>
          <p:cNvGrpSpPr/>
          <p:nvPr/>
        </p:nvGrpSpPr>
        <p:grpSpPr>
          <a:xfrm>
            <a:off x="809076" y="1884685"/>
            <a:ext cx="7811588" cy="1326777"/>
            <a:chOff x="809076" y="1884685"/>
            <a:chExt cx="7811588" cy="1326777"/>
          </a:xfrm>
        </p:grpSpPr>
        <p:sp>
          <p:nvSpPr>
            <p:cNvPr id="2" name="TextBox 1"/>
            <p:cNvSpPr txBox="1"/>
            <p:nvPr/>
          </p:nvSpPr>
          <p:spPr>
            <a:xfrm>
              <a:off x="2888889" y="2224121"/>
              <a:ext cx="5731775" cy="646331"/>
            </a:xfrm>
            <a:prstGeom prst="rect">
              <a:avLst/>
            </a:prstGeom>
            <a:noFill/>
          </p:spPr>
          <p:txBody>
            <a:bodyPr wrap="square" rtlCol="0">
              <a:spAutoFit/>
            </a:bodyPr>
            <a:lstStyle/>
            <a:p>
              <a:r>
                <a:rPr lang="en-US" dirty="0"/>
                <a:t>Access to </a:t>
              </a:r>
              <a:r>
                <a:rPr lang="en-US" dirty="0" err="1"/>
                <a:t>PowerBI</a:t>
              </a:r>
              <a:r>
                <a:rPr lang="en-US" dirty="0"/>
                <a:t> is provided as part of the office 365 subscription given to all Seattle U faculty and staff.</a:t>
              </a: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09076" y="1884685"/>
              <a:ext cx="2079813" cy="1326777"/>
            </a:xfrm>
            <a:prstGeom prst="rect">
              <a:avLst/>
            </a:prstGeom>
          </p:spPr>
        </p:pic>
      </p:grpSp>
      <p:sp>
        <p:nvSpPr>
          <p:cNvPr id="9" name="Rectangle 8"/>
          <p:cNvSpPr/>
          <p:nvPr/>
        </p:nvSpPr>
        <p:spPr>
          <a:xfrm>
            <a:off x="1087779" y="3308340"/>
            <a:ext cx="3566919" cy="923330"/>
          </a:xfrm>
          <a:prstGeom prst="rect">
            <a:avLst/>
          </a:prstGeom>
        </p:spPr>
        <p:txBody>
          <a:bodyPr wrap="square">
            <a:spAutoFit/>
          </a:bodyPr>
          <a:lstStyle/>
          <a:p>
            <a:r>
              <a:rPr lang="en-US" dirty="0"/>
              <a:t>Power BI offers a web app, desktop app, and mobile app for convenient access across varying needs</a:t>
            </a:r>
          </a:p>
        </p:txBody>
      </p:sp>
      <p:grpSp>
        <p:nvGrpSpPr>
          <p:cNvPr id="11" name="Group 10"/>
          <p:cNvGrpSpPr/>
          <p:nvPr/>
        </p:nvGrpSpPr>
        <p:grpSpPr>
          <a:xfrm>
            <a:off x="6192182" y="3289715"/>
            <a:ext cx="2640571" cy="986592"/>
            <a:chOff x="6192182" y="3289715"/>
            <a:chExt cx="2640571" cy="986592"/>
          </a:xfrm>
        </p:grpSpPr>
        <p:pic>
          <p:nvPicPr>
            <p:cNvPr id="3" name="Picture 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92182" y="3289715"/>
              <a:ext cx="986592" cy="986592"/>
            </a:xfrm>
            <a:prstGeom prst="rect">
              <a:avLst/>
            </a:prstGeom>
          </p:spPr>
        </p:pic>
        <p:sp>
          <p:nvSpPr>
            <p:cNvPr id="24" name="Rectangle 23"/>
            <p:cNvSpPr/>
            <p:nvPr/>
          </p:nvSpPr>
          <p:spPr>
            <a:xfrm>
              <a:off x="6864038" y="3518466"/>
              <a:ext cx="1968715" cy="461665"/>
            </a:xfrm>
            <a:prstGeom prst="rect">
              <a:avLst/>
            </a:prstGeom>
          </p:spPr>
          <p:txBody>
            <a:bodyPr wrap="square">
              <a:spAutoFit/>
            </a:bodyPr>
            <a:lstStyle/>
            <a:p>
              <a:r>
                <a:rPr lang="en-US" sz="1200" i="1" dirty="0">
                  <a:solidFill>
                    <a:srgbClr val="FF0000"/>
                  </a:solidFill>
                </a:rPr>
                <a:t>* Mobile app access for Seattle U users coming soon</a:t>
              </a:r>
            </a:p>
          </p:txBody>
        </p:sp>
      </p:grpSp>
      <p:sp>
        <p:nvSpPr>
          <p:cNvPr id="26" name="Rectangle 25">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21" name="Picture 20">
            <a:hlinkClick r:id="rId7" action="ppaction://hlinksldjump" tooltip="Home"/>
            <a:hlinkHover r:id="" action="ppaction://noaction" highlightClick="1"/>
            <a:extLst>
              <a:ext uri="{FF2B5EF4-FFF2-40B4-BE49-F238E27FC236}">
                <a16:creationId xmlns:a16="http://schemas.microsoft.com/office/drawing/2014/main" id="{33B87454-885E-3D42-99FB-1BB445F9CCA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23" name="Picture 22">
            <a:hlinkClick r:id="rId9" action="ppaction://hlinksldjump" tooltip="How Does Power BI Work With Seattle U?"/>
            <a:hlinkHover r:id="" action="ppaction://noaction" highlightClick="1"/>
            <a:extLst>
              <a:ext uri="{FF2B5EF4-FFF2-40B4-BE49-F238E27FC236}">
                <a16:creationId xmlns:a16="http://schemas.microsoft.com/office/drawing/2014/main" id="{FC4F8FB7-0A19-7047-AA7C-611FFA1C985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27" name="Picture 26">
            <a:hlinkClick r:id="rId11" action="ppaction://hlinksldjump" tooltip="How Do I Navigate Power BI?"/>
            <a:hlinkHover r:id="" action="ppaction://noaction" highlightClick="1"/>
            <a:extLst>
              <a:ext uri="{FF2B5EF4-FFF2-40B4-BE49-F238E27FC236}">
                <a16:creationId xmlns:a16="http://schemas.microsoft.com/office/drawing/2014/main" id="{5549CA93-AE3A-1C43-8880-8216F143521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8" name="Picture 27">
            <a:hlinkClick r:id="rId13" action="ppaction://hlinksldjump" tooltip="End Presentation"/>
            <a:hlinkHover r:id="" action="ppaction://noaction" highlightClick="1"/>
            <a:extLst>
              <a:ext uri="{FF2B5EF4-FFF2-40B4-BE49-F238E27FC236}">
                <a16:creationId xmlns:a16="http://schemas.microsoft.com/office/drawing/2014/main" id="{D2073A4A-691F-1E4F-AB85-90598CC7D85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8" name="TextBox 7"/>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err="1">
                <a:solidFill>
                  <a:schemeClr val="bg1"/>
                </a:solidFill>
              </a:rPr>
              <a:t>InformSU</a:t>
            </a:r>
            <a:endParaRPr lang="en-US" sz="1200" b="1" dirty="0">
              <a:solidFill>
                <a:schemeClr val="bg1"/>
              </a:solidFill>
            </a:endParaRPr>
          </a:p>
        </p:txBody>
      </p:sp>
      <p:pic>
        <p:nvPicPr>
          <p:cNvPr id="29" name="Picture 28"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30" name="Group 29"/>
          <p:cNvGrpSpPr/>
          <p:nvPr/>
        </p:nvGrpSpPr>
        <p:grpSpPr>
          <a:xfrm>
            <a:off x="-157418" y="1376979"/>
            <a:ext cx="651627" cy="1566708"/>
            <a:chOff x="-157418" y="1376979"/>
            <a:chExt cx="651627" cy="1566708"/>
          </a:xfrm>
        </p:grpSpPr>
        <p:cxnSp>
          <p:nvCxnSpPr>
            <p:cNvPr id="31" name="Straight Connector 30"/>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720310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582557" y="522487"/>
            <a:ext cx="8235300" cy="657577"/>
          </a:xfrm>
        </p:spPr>
        <p:txBody>
          <a:bodyPr>
            <a:normAutofit fontScale="90000"/>
          </a:bodyPr>
          <a:lstStyle/>
          <a:p>
            <a:pPr algn="l"/>
            <a:r>
              <a:rPr lang="en-US" dirty="0">
                <a:solidFill>
                  <a:srgbClr val="004C97"/>
                </a:solidFill>
              </a:rPr>
              <a:t>Examples of User Roles for SU</a:t>
            </a:r>
          </a:p>
        </p:txBody>
      </p:sp>
      <p:sp>
        <p:nvSpPr>
          <p:cNvPr id="7" name="Right Triangle 6"/>
          <p:cNvSpPr/>
          <p:nvPr/>
        </p:nvSpPr>
        <p:spPr>
          <a:xfrm flipH="1" flipV="1">
            <a:off x="8200571" y="0"/>
            <a:ext cx="943517" cy="951464"/>
          </a:xfrm>
          <a:prstGeom prst="rtTriangle">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1"/>
          <p:cNvSpPr txBox="1">
            <a:spLocks/>
          </p:cNvSpPr>
          <p:nvPr/>
        </p:nvSpPr>
        <p:spPr>
          <a:xfrm>
            <a:off x="582557" y="1052465"/>
            <a:ext cx="8235300" cy="385809"/>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2000" i="1" dirty="0">
                <a:solidFill>
                  <a:schemeClr val="tx1">
                    <a:lumMod val="75000"/>
                    <a:lumOff val="25000"/>
                  </a:schemeClr>
                </a:solidFill>
                <a:latin typeface="+mj-lt"/>
              </a:rPr>
              <a:t>While not definitive, Power BI users may fall into one of many roles.</a:t>
            </a:r>
          </a:p>
        </p:txBody>
      </p:sp>
      <p:sp>
        <p:nvSpPr>
          <p:cNvPr id="14" name="Rounded Rectangle 13"/>
          <p:cNvSpPr/>
          <p:nvPr/>
        </p:nvSpPr>
        <p:spPr>
          <a:xfrm>
            <a:off x="-138015" y="522488"/>
            <a:ext cx="632224" cy="4754362"/>
          </a:xfrm>
          <a:prstGeom prst="roundRect">
            <a:avLst/>
          </a:prstGeom>
          <a:solidFill>
            <a:srgbClr val="004C9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587020" y="1306784"/>
            <a:ext cx="8215596" cy="1143000"/>
            <a:chOff x="587020" y="1306784"/>
            <a:chExt cx="8215596" cy="1143000"/>
          </a:xfrm>
        </p:grpSpPr>
        <p:sp>
          <p:nvSpPr>
            <p:cNvPr id="6" name="TextBox 5"/>
            <p:cNvSpPr txBox="1"/>
            <p:nvPr/>
          </p:nvSpPr>
          <p:spPr>
            <a:xfrm>
              <a:off x="2926080" y="1514282"/>
              <a:ext cx="587653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Consumer of operational reports in SUDDs and </a:t>
              </a:r>
              <a:r>
                <a:rPr lang="en-US" sz="1400" dirty="0" err="1"/>
                <a:t>InformSU</a:t>
              </a:r>
              <a:endParaRPr lang="en-US" sz="1400" dirty="0"/>
            </a:p>
            <a:p>
              <a:pPr marL="285750" indent="-285750">
                <a:buFont typeface="Arial" panose="020B0604020202020204" pitchFamily="34" charset="0"/>
                <a:buChar char="•"/>
              </a:pPr>
              <a:r>
                <a:rPr lang="en-US" sz="1400" dirty="0"/>
                <a:t>MAY want to interact with reports beyond what is available</a:t>
              </a:r>
            </a:p>
            <a:p>
              <a:pPr marL="285750" indent="-285750">
                <a:buFont typeface="Arial" panose="020B0604020202020204" pitchFamily="34" charset="0"/>
                <a:buChar char="•"/>
              </a:pPr>
              <a:r>
                <a:rPr lang="en-US" sz="1400" dirty="0"/>
                <a:t>Labeled as a “consumer” in Microsoft Power BI training manuals</a:t>
              </a:r>
            </a:p>
          </p:txBody>
        </p:sp>
        <p:grpSp>
          <p:nvGrpSpPr>
            <p:cNvPr id="2" name="Group 1"/>
            <p:cNvGrpSpPr/>
            <p:nvPr/>
          </p:nvGrpSpPr>
          <p:grpSpPr>
            <a:xfrm>
              <a:off x="587020" y="1306784"/>
              <a:ext cx="2339060" cy="1143000"/>
              <a:chOff x="587020" y="1306784"/>
              <a:chExt cx="2339060" cy="114300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7020" y="1306784"/>
                <a:ext cx="1143000" cy="1143000"/>
              </a:xfrm>
              <a:prstGeom prst="rect">
                <a:avLst/>
              </a:prstGeom>
            </p:spPr>
          </p:pic>
          <p:sp>
            <p:nvSpPr>
              <p:cNvPr id="9" name="TextBox 8"/>
              <p:cNvSpPr txBox="1"/>
              <p:nvPr/>
            </p:nvSpPr>
            <p:spPr>
              <a:xfrm>
                <a:off x="1639726" y="1554333"/>
                <a:ext cx="1286354" cy="646331"/>
              </a:xfrm>
              <a:prstGeom prst="rect">
                <a:avLst/>
              </a:prstGeom>
              <a:noFill/>
            </p:spPr>
            <p:txBody>
              <a:bodyPr wrap="square" rtlCol="0">
                <a:spAutoFit/>
              </a:bodyPr>
              <a:lstStyle/>
              <a:p>
                <a:pPr algn="ctr"/>
                <a:r>
                  <a:rPr lang="en-US" b="1" dirty="0"/>
                  <a:t>General User</a:t>
                </a:r>
              </a:p>
            </p:txBody>
          </p:sp>
        </p:grpSp>
      </p:grpSp>
      <p:grpSp>
        <p:nvGrpSpPr>
          <p:cNvPr id="15" name="Group 14"/>
          <p:cNvGrpSpPr/>
          <p:nvPr/>
        </p:nvGrpSpPr>
        <p:grpSpPr>
          <a:xfrm>
            <a:off x="583524" y="2317024"/>
            <a:ext cx="8219092" cy="1143000"/>
            <a:chOff x="583524" y="2317024"/>
            <a:chExt cx="8219092" cy="1143000"/>
          </a:xfrm>
        </p:grpSpPr>
        <p:sp>
          <p:nvSpPr>
            <p:cNvPr id="20" name="TextBox 19"/>
            <p:cNvSpPr txBox="1"/>
            <p:nvPr/>
          </p:nvSpPr>
          <p:spPr>
            <a:xfrm>
              <a:off x="2926080" y="2354740"/>
              <a:ext cx="5876536"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High-level executives who use delivered reports or dashboards to answer complex questions with data.</a:t>
              </a:r>
            </a:p>
            <a:p>
              <a:pPr marL="285750" indent="-285750">
                <a:buFont typeface="Arial" panose="020B0604020202020204" pitchFamily="34" charset="0"/>
                <a:buChar char="•"/>
              </a:pPr>
              <a:r>
                <a:rPr lang="en-US" sz="1400" dirty="0"/>
                <a:t>Mainly looking at reports in the Power BI service</a:t>
              </a:r>
            </a:p>
            <a:p>
              <a:pPr marL="285750" indent="-285750">
                <a:buFont typeface="Arial" panose="020B0604020202020204" pitchFamily="34" charset="0"/>
                <a:buChar char="•"/>
              </a:pPr>
              <a:r>
                <a:rPr lang="en-US" sz="1400" dirty="0"/>
                <a:t>Labeled as a “consumer” in Microsoft Power BI training manuals</a:t>
              </a:r>
            </a:p>
          </p:txBody>
        </p:sp>
        <p:grpSp>
          <p:nvGrpSpPr>
            <p:cNvPr id="10" name="Group 9"/>
            <p:cNvGrpSpPr/>
            <p:nvPr/>
          </p:nvGrpSpPr>
          <p:grpSpPr>
            <a:xfrm>
              <a:off x="583524" y="2317024"/>
              <a:ext cx="2342556" cy="1143000"/>
              <a:chOff x="583524" y="2317024"/>
              <a:chExt cx="2342556" cy="1143000"/>
            </a:xfrm>
          </p:grpSpPr>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3524" y="2317024"/>
                <a:ext cx="1143000" cy="1143000"/>
              </a:xfrm>
              <a:prstGeom prst="rect">
                <a:avLst/>
              </a:prstGeom>
            </p:spPr>
          </p:pic>
          <p:sp>
            <p:nvSpPr>
              <p:cNvPr id="26" name="TextBox 25"/>
              <p:cNvSpPr txBox="1"/>
              <p:nvPr/>
            </p:nvSpPr>
            <p:spPr>
              <a:xfrm>
                <a:off x="1639725" y="2576504"/>
                <a:ext cx="1286355" cy="646331"/>
              </a:xfrm>
              <a:prstGeom prst="rect">
                <a:avLst/>
              </a:prstGeom>
              <a:noFill/>
            </p:spPr>
            <p:txBody>
              <a:bodyPr wrap="square" rtlCol="0">
                <a:spAutoFit/>
              </a:bodyPr>
              <a:lstStyle/>
              <a:p>
                <a:pPr algn="ctr"/>
                <a:r>
                  <a:rPr lang="en-US" b="1" dirty="0"/>
                  <a:t>Managerial User</a:t>
                </a:r>
              </a:p>
            </p:txBody>
          </p:sp>
        </p:grpSp>
      </p:grpSp>
      <p:grpSp>
        <p:nvGrpSpPr>
          <p:cNvPr id="16" name="Group 15"/>
          <p:cNvGrpSpPr/>
          <p:nvPr/>
        </p:nvGrpSpPr>
        <p:grpSpPr>
          <a:xfrm>
            <a:off x="583524" y="3463410"/>
            <a:ext cx="8433867" cy="1143000"/>
            <a:chOff x="583524" y="3463410"/>
            <a:chExt cx="8433867" cy="1143000"/>
          </a:xfrm>
        </p:grpSpPr>
        <p:sp>
          <p:nvSpPr>
            <p:cNvPr id="24" name="TextBox 23"/>
            <p:cNvSpPr txBox="1"/>
            <p:nvPr/>
          </p:nvSpPr>
          <p:spPr>
            <a:xfrm>
              <a:off x="2926079" y="3555346"/>
              <a:ext cx="6091312" cy="738664"/>
            </a:xfrm>
            <a:prstGeom prst="rect">
              <a:avLst/>
            </a:prstGeom>
            <a:solidFill>
              <a:schemeClr val="bg1">
                <a:alpha val="60000"/>
              </a:schemeClr>
            </a:solidFill>
          </p:spPr>
          <p:txBody>
            <a:bodyPr wrap="square" rtlCol="0">
              <a:spAutoFit/>
            </a:bodyPr>
            <a:lstStyle/>
            <a:p>
              <a:pPr marL="285750" indent="-285750">
                <a:buFont typeface="Arial" panose="020B0604020202020204" pitchFamily="34" charset="0"/>
                <a:buChar char="•"/>
              </a:pPr>
              <a:r>
                <a:rPr lang="en-US" sz="1400" dirty="0"/>
                <a:t>Utilizes queries, formulas, transformations, and visualizations to analyze data</a:t>
              </a:r>
            </a:p>
            <a:p>
              <a:pPr marL="285750" indent="-285750">
                <a:buFont typeface="Arial" panose="020B0604020202020204" pitchFamily="34" charset="0"/>
                <a:buChar char="•"/>
              </a:pPr>
              <a:r>
                <a:rPr lang="en-US" sz="1400" dirty="0"/>
                <a:t>Develops own reports and dashboards to be shared with others</a:t>
              </a:r>
            </a:p>
            <a:p>
              <a:pPr marL="285750" indent="-285750">
                <a:buFont typeface="Arial" panose="020B0604020202020204" pitchFamily="34" charset="0"/>
                <a:buChar char="•"/>
              </a:pPr>
              <a:r>
                <a:rPr lang="en-US" sz="1400" dirty="0"/>
                <a:t>Labeled as a “report designer” in Microsoft Power BI training manuals</a:t>
              </a:r>
            </a:p>
          </p:txBody>
        </p:sp>
        <p:grpSp>
          <p:nvGrpSpPr>
            <p:cNvPr id="12" name="Group 11"/>
            <p:cNvGrpSpPr/>
            <p:nvPr/>
          </p:nvGrpSpPr>
          <p:grpSpPr>
            <a:xfrm>
              <a:off x="583524" y="3463410"/>
              <a:ext cx="2342557" cy="1143000"/>
              <a:chOff x="583524" y="3463410"/>
              <a:chExt cx="2342557" cy="1143000"/>
            </a:xfrm>
          </p:grpSpPr>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3524" y="3463410"/>
                <a:ext cx="1143000" cy="1143000"/>
              </a:xfrm>
              <a:prstGeom prst="rect">
                <a:avLst/>
              </a:prstGeom>
            </p:spPr>
          </p:pic>
          <p:sp>
            <p:nvSpPr>
              <p:cNvPr id="27" name="TextBox 26"/>
              <p:cNvSpPr txBox="1"/>
              <p:nvPr/>
            </p:nvSpPr>
            <p:spPr>
              <a:xfrm>
                <a:off x="1639726" y="3706523"/>
                <a:ext cx="1286355" cy="646331"/>
              </a:xfrm>
              <a:prstGeom prst="rect">
                <a:avLst/>
              </a:prstGeom>
              <a:noFill/>
            </p:spPr>
            <p:txBody>
              <a:bodyPr wrap="square" rtlCol="0">
                <a:spAutoFit/>
              </a:bodyPr>
              <a:lstStyle/>
              <a:p>
                <a:pPr algn="ctr"/>
                <a:r>
                  <a:rPr lang="en-US" b="1" dirty="0"/>
                  <a:t>Advanced User</a:t>
                </a:r>
              </a:p>
            </p:txBody>
          </p:sp>
        </p:grpSp>
      </p:grpSp>
      <p:cxnSp>
        <p:nvCxnSpPr>
          <p:cNvPr id="11" name="Straight Connector 10"/>
          <p:cNvCxnSpPr/>
          <p:nvPr/>
        </p:nvCxnSpPr>
        <p:spPr>
          <a:xfrm>
            <a:off x="731520" y="2317024"/>
            <a:ext cx="7559052" cy="0"/>
          </a:xfrm>
          <a:prstGeom prst="line">
            <a:avLst/>
          </a:prstGeom>
          <a:ln>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31520" y="3414717"/>
            <a:ext cx="7559052" cy="0"/>
          </a:xfrm>
          <a:prstGeom prst="line">
            <a:avLst/>
          </a:prstGeom>
          <a:ln>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0" name="Rectangle 29">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33" name="Picture 32">
            <a:hlinkClick r:id="rId6" action="ppaction://hlinksldjump" tooltip="Home"/>
            <a:hlinkHover r:id="" action="ppaction://noaction" highlightClick="1"/>
            <a:extLst>
              <a:ext uri="{FF2B5EF4-FFF2-40B4-BE49-F238E27FC236}">
                <a16:creationId xmlns:a16="http://schemas.microsoft.com/office/drawing/2014/main" id="{F05838EB-0807-5D49-B9D4-54367B39B41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34" name="Picture 33">
            <a:hlinkClick r:id="rId8" action="ppaction://hlinksldjump" tooltip="How Does Power BI Work With Seattle U?"/>
            <a:hlinkHover r:id="" action="ppaction://noaction" highlightClick="1"/>
            <a:extLst>
              <a:ext uri="{FF2B5EF4-FFF2-40B4-BE49-F238E27FC236}">
                <a16:creationId xmlns:a16="http://schemas.microsoft.com/office/drawing/2014/main" id="{4D008439-AA2B-5D44-8D9D-37996FF5FDC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35" name="Picture 34">
            <a:hlinkClick r:id="rId10" action="ppaction://hlinksldjump" tooltip="How Do I Navigate Power BI?"/>
            <a:hlinkHover r:id="" action="ppaction://noaction" highlightClick="1"/>
            <a:extLst>
              <a:ext uri="{FF2B5EF4-FFF2-40B4-BE49-F238E27FC236}">
                <a16:creationId xmlns:a16="http://schemas.microsoft.com/office/drawing/2014/main" id="{21AA159D-F62E-3348-B6B3-377759465A8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36" name="Picture 35">
            <a:hlinkClick r:id="rId12" action="ppaction://hlinksldjump" tooltip="End Presentation"/>
            <a:hlinkHover r:id="" action="ppaction://noaction" highlightClick="1"/>
            <a:extLst>
              <a:ext uri="{FF2B5EF4-FFF2-40B4-BE49-F238E27FC236}">
                <a16:creationId xmlns:a16="http://schemas.microsoft.com/office/drawing/2014/main" id="{08229E9E-C486-3B44-A137-4B42816AC9E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8" name="TextBox 7"/>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err="1">
                <a:solidFill>
                  <a:schemeClr val="bg1"/>
                </a:solidFill>
              </a:rPr>
              <a:t>InformSU</a:t>
            </a:r>
            <a:endParaRPr lang="en-US" sz="1200" b="1" dirty="0">
              <a:solidFill>
                <a:schemeClr val="bg1"/>
              </a:solidFill>
            </a:endParaRPr>
          </a:p>
        </p:txBody>
      </p:sp>
      <p:pic>
        <p:nvPicPr>
          <p:cNvPr id="31" name="Picture 30"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32" name="Group 31"/>
          <p:cNvGrpSpPr/>
          <p:nvPr/>
        </p:nvGrpSpPr>
        <p:grpSpPr>
          <a:xfrm>
            <a:off x="-157418" y="1376979"/>
            <a:ext cx="651627" cy="1566708"/>
            <a:chOff x="-157418" y="1376979"/>
            <a:chExt cx="651627" cy="1566708"/>
          </a:xfrm>
        </p:grpSpPr>
        <p:cxnSp>
          <p:nvCxnSpPr>
            <p:cNvPr id="37" name="Straight Connector 36"/>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238750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250"/>
                            </p:stCondLst>
                            <p:childTnLst>
                              <p:par>
                                <p:cTn id="21" presetID="10" presetClass="entr" presetSubtype="0" fill="hold"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3000"/>
                            </p:stCondLst>
                            <p:childTnLst>
                              <p:par>
                                <p:cTn id="25" presetID="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582557" y="522487"/>
            <a:ext cx="8235300" cy="657577"/>
          </a:xfrm>
        </p:spPr>
        <p:txBody>
          <a:bodyPr>
            <a:normAutofit fontScale="90000"/>
          </a:bodyPr>
          <a:lstStyle/>
          <a:p>
            <a:pPr algn="l"/>
            <a:r>
              <a:rPr lang="en-US" dirty="0">
                <a:solidFill>
                  <a:srgbClr val="004C97"/>
                </a:solidFill>
              </a:rPr>
              <a:t>Questions? </a:t>
            </a:r>
          </a:p>
        </p:txBody>
      </p:sp>
      <p:sp>
        <p:nvSpPr>
          <p:cNvPr id="7" name="Right Triangle 6"/>
          <p:cNvSpPr/>
          <p:nvPr/>
        </p:nvSpPr>
        <p:spPr>
          <a:xfrm flipH="1" flipV="1">
            <a:off x="8200571" y="0"/>
            <a:ext cx="943517" cy="951464"/>
          </a:xfrm>
          <a:prstGeom prst="rtTriangle">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1"/>
          <p:cNvSpPr txBox="1">
            <a:spLocks/>
          </p:cNvSpPr>
          <p:nvPr/>
        </p:nvSpPr>
        <p:spPr>
          <a:xfrm>
            <a:off x="582557" y="1052465"/>
            <a:ext cx="8235300" cy="385809"/>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2000" i="1" dirty="0" err="1">
                <a:solidFill>
                  <a:schemeClr val="tx1">
                    <a:lumMod val="75000"/>
                    <a:lumOff val="25000"/>
                  </a:schemeClr>
                </a:solidFill>
                <a:latin typeface="+mj-lt"/>
              </a:rPr>
              <a:t>InformSU</a:t>
            </a:r>
            <a:r>
              <a:rPr lang="en-US" sz="2000" i="1" dirty="0">
                <a:solidFill>
                  <a:schemeClr val="tx1">
                    <a:lumMod val="75000"/>
                    <a:lumOff val="25000"/>
                  </a:schemeClr>
                </a:solidFill>
                <a:latin typeface="+mj-lt"/>
              </a:rPr>
              <a:t> is here to help! Contact us with any questions about…</a:t>
            </a:r>
          </a:p>
        </p:txBody>
      </p:sp>
      <p:sp>
        <p:nvSpPr>
          <p:cNvPr id="14" name="Rounded Rectangle 13"/>
          <p:cNvSpPr/>
          <p:nvPr/>
        </p:nvSpPr>
        <p:spPr>
          <a:xfrm>
            <a:off x="-138015" y="522488"/>
            <a:ext cx="632224" cy="4754362"/>
          </a:xfrm>
          <a:prstGeom prst="roundRect">
            <a:avLst/>
          </a:prstGeom>
          <a:solidFill>
            <a:srgbClr val="004C9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487177" y="1651101"/>
            <a:ext cx="4581543" cy="1846659"/>
          </a:xfrm>
          <a:prstGeom prst="rect">
            <a:avLst/>
          </a:prstGeom>
          <a:noFill/>
        </p:spPr>
        <p:txBody>
          <a:bodyPr wrap="square" rtlCol="0">
            <a:spAutoFit/>
          </a:bodyPr>
          <a:lstStyle/>
          <a:p>
            <a:pPr marL="285750" indent="-285750">
              <a:buFont typeface="Arial" panose="020B0604020202020204" pitchFamily="34" charset="0"/>
              <a:buChar char="•"/>
            </a:pPr>
            <a:r>
              <a:rPr lang="en-US" sz="1600" i="1" dirty="0" err="1">
                <a:solidFill>
                  <a:srgbClr val="004C97"/>
                </a:solidFill>
              </a:rPr>
              <a:t>InformSU</a:t>
            </a:r>
            <a:r>
              <a:rPr lang="en-US" sz="1600" i="1" dirty="0">
                <a:solidFill>
                  <a:srgbClr val="004C97"/>
                </a:solidFill>
              </a:rPr>
              <a:t> platform</a:t>
            </a:r>
          </a:p>
          <a:p>
            <a:pPr marL="285750" indent="-285750">
              <a:buFont typeface="Arial" panose="020B0604020202020204" pitchFamily="34" charset="0"/>
              <a:buChar char="•"/>
            </a:pPr>
            <a:r>
              <a:rPr lang="en-US" sz="1600" i="1" dirty="0">
                <a:solidFill>
                  <a:srgbClr val="004C97"/>
                </a:solidFill>
              </a:rPr>
              <a:t>Power BI Reports</a:t>
            </a:r>
          </a:p>
          <a:p>
            <a:pPr marL="285750" indent="-285750">
              <a:buFont typeface="Arial" panose="020B0604020202020204" pitchFamily="34" charset="0"/>
              <a:buChar char="•"/>
            </a:pPr>
            <a:r>
              <a:rPr lang="en-US" sz="1600" i="1" dirty="0">
                <a:solidFill>
                  <a:srgbClr val="004C97"/>
                </a:solidFill>
              </a:rPr>
              <a:t>Operational Records</a:t>
            </a:r>
          </a:p>
          <a:p>
            <a:pPr marL="285750" indent="-285750">
              <a:buFont typeface="Arial" panose="020B0604020202020204" pitchFamily="34" charset="0"/>
              <a:buChar char="•"/>
            </a:pPr>
            <a:r>
              <a:rPr lang="en-US" sz="1600" i="1" dirty="0">
                <a:solidFill>
                  <a:srgbClr val="004C97"/>
                </a:solidFill>
              </a:rPr>
              <a:t>Access</a:t>
            </a:r>
          </a:p>
          <a:p>
            <a:pPr marL="285750" indent="-285750">
              <a:buFont typeface="Arial" panose="020B0604020202020204" pitchFamily="34" charset="0"/>
              <a:buChar char="•"/>
            </a:pPr>
            <a:r>
              <a:rPr lang="en-US" sz="1600" i="1" dirty="0">
                <a:solidFill>
                  <a:srgbClr val="004C97"/>
                </a:solidFill>
              </a:rPr>
              <a:t>Data Validation</a:t>
            </a:r>
          </a:p>
          <a:p>
            <a:pPr marL="285750" indent="-285750">
              <a:buFont typeface="Arial" panose="020B0604020202020204" pitchFamily="34" charset="0"/>
              <a:buChar char="•"/>
            </a:pPr>
            <a:r>
              <a:rPr lang="en-US" sz="1600" i="1" dirty="0">
                <a:solidFill>
                  <a:srgbClr val="004C97"/>
                </a:solidFill>
              </a:rPr>
              <a:t>Enhancements</a:t>
            </a:r>
          </a:p>
          <a:p>
            <a:pPr marL="285750" indent="-285750">
              <a:buFont typeface="Arial" panose="020B0604020202020204" pitchFamily="34" charset="0"/>
              <a:buChar char="•"/>
            </a:pPr>
            <a:r>
              <a:rPr lang="en-US" sz="1600" i="1" dirty="0">
                <a:solidFill>
                  <a:srgbClr val="004C97"/>
                </a:solidFill>
              </a:rPr>
              <a:t>Trainings (signup through Engage SU)</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66263" y="1391250"/>
            <a:ext cx="2180316" cy="2180316"/>
          </a:xfrm>
          <a:prstGeom prst="rect">
            <a:avLst/>
          </a:prstGeom>
        </p:spPr>
      </p:pic>
      <p:sp>
        <p:nvSpPr>
          <p:cNvPr id="4" name="TextBox 3">
            <a:hlinkClick r:id="rId4"/>
          </p:cNvPr>
          <p:cNvSpPr txBox="1"/>
          <p:nvPr/>
        </p:nvSpPr>
        <p:spPr>
          <a:xfrm>
            <a:off x="1466263" y="3755970"/>
            <a:ext cx="6211474" cy="369332"/>
          </a:xfrm>
          <a:prstGeom prst="rect">
            <a:avLst/>
          </a:prstGeom>
          <a:solidFill>
            <a:schemeClr val="bg1"/>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pPr algn="ctr"/>
            <a:r>
              <a:rPr lang="en-US" b="1" dirty="0"/>
              <a:t>Click here to send us an email at </a:t>
            </a:r>
            <a:r>
              <a:rPr lang="en-US" b="1" u="sng" dirty="0">
                <a:solidFill>
                  <a:srgbClr val="004C97"/>
                </a:solidFill>
              </a:rPr>
              <a:t>informsu@seattleu.edu</a:t>
            </a:r>
          </a:p>
        </p:txBody>
      </p:sp>
      <p:sp>
        <p:nvSpPr>
          <p:cNvPr id="20" name="Rectangle 19">
            <a:hlinkClick r:id="rId5" action="ppaction://hlinksldjump"/>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Return to Home Screen</a:t>
            </a:r>
          </a:p>
        </p:txBody>
      </p:sp>
      <p:pic>
        <p:nvPicPr>
          <p:cNvPr id="17" name="Picture 16">
            <a:hlinkClick r:id="rId5" action="ppaction://hlinksldjump" tooltip="Home"/>
            <a:hlinkHover r:id="" action="ppaction://noaction" highlightClick="1"/>
            <a:extLst>
              <a:ext uri="{FF2B5EF4-FFF2-40B4-BE49-F238E27FC236}">
                <a16:creationId xmlns:a16="http://schemas.microsoft.com/office/drawing/2014/main" id="{789A6844-D0D2-4F41-9D1D-CFC8BA2FBC5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18" name="Picture 17">
            <a:hlinkClick r:id="rId7" action="ppaction://hlinksldjump" tooltip="How Does Power BI Work With Seattle U?"/>
            <a:hlinkHover r:id="" action="ppaction://noaction" highlightClick="1"/>
            <a:extLst>
              <a:ext uri="{FF2B5EF4-FFF2-40B4-BE49-F238E27FC236}">
                <a16:creationId xmlns:a16="http://schemas.microsoft.com/office/drawing/2014/main" id="{CCEBF3C0-D135-0044-94BE-87F7AA4362A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19" name="Picture 18">
            <a:hlinkClick r:id="rId9" action="ppaction://hlinksldjump" tooltip="How Do I Navigate Power BI?"/>
            <a:hlinkHover r:id="" action="ppaction://noaction" highlightClick="1"/>
            <a:extLst>
              <a:ext uri="{FF2B5EF4-FFF2-40B4-BE49-F238E27FC236}">
                <a16:creationId xmlns:a16="http://schemas.microsoft.com/office/drawing/2014/main" id="{D54220D0-E78D-4046-94D6-89144894CE9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1" name="Picture 20">
            <a:hlinkClick r:id="rId11" action="ppaction://hlinksldjump" tooltip="End Presentation"/>
            <a:hlinkHover r:id="" action="ppaction://noaction" highlightClick="1"/>
            <a:extLst>
              <a:ext uri="{FF2B5EF4-FFF2-40B4-BE49-F238E27FC236}">
                <a16:creationId xmlns:a16="http://schemas.microsoft.com/office/drawing/2014/main" id="{B86EB83B-7DF8-8449-99AE-EF874406672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8" name="TextBox 7"/>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err="1">
                <a:solidFill>
                  <a:schemeClr val="bg1"/>
                </a:solidFill>
              </a:rPr>
              <a:t>InformSU</a:t>
            </a:r>
            <a:endParaRPr lang="en-US" sz="1200" b="1" dirty="0">
              <a:solidFill>
                <a:schemeClr val="bg1"/>
              </a:solidFill>
            </a:endParaRPr>
          </a:p>
        </p:txBody>
      </p:sp>
      <p:pic>
        <p:nvPicPr>
          <p:cNvPr id="23" name="Picture 22"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24" name="Group 23"/>
          <p:cNvGrpSpPr/>
          <p:nvPr/>
        </p:nvGrpSpPr>
        <p:grpSpPr>
          <a:xfrm>
            <a:off x="-157418" y="1376979"/>
            <a:ext cx="651627" cy="1566708"/>
            <a:chOff x="-157418" y="1376979"/>
            <a:chExt cx="651627" cy="1566708"/>
          </a:xfrm>
        </p:grpSpPr>
        <p:cxnSp>
          <p:nvCxnSpPr>
            <p:cNvPr id="26" name="Straight Connector 25"/>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745613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l="-125" r="-125"/>
          <a:stretch/>
        </p:blipFill>
        <p:spPr>
          <a:xfrm>
            <a:off x="-15954" y="0"/>
            <a:ext cx="9159954" cy="5143500"/>
          </a:xfrm>
          <a:prstGeom prst="rect">
            <a:avLst/>
          </a:prstGeom>
        </p:spPr>
      </p:pic>
      <p:sp>
        <p:nvSpPr>
          <p:cNvPr id="6" name="Rectangle 5"/>
          <p:cNvSpPr/>
          <p:nvPr/>
        </p:nvSpPr>
        <p:spPr>
          <a:xfrm>
            <a:off x="-13746" y="0"/>
            <a:ext cx="9165632" cy="5143500"/>
          </a:xfrm>
          <a:prstGeom prst="rect">
            <a:avLst/>
          </a:prstGeom>
          <a:solidFill>
            <a:srgbClr val="6CB33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title"/>
          </p:nvPr>
        </p:nvSpPr>
        <p:spPr>
          <a:xfrm>
            <a:off x="454350" y="2013376"/>
            <a:ext cx="8235300" cy="610988"/>
          </a:xfrm>
          <a:effectLst>
            <a:outerShdw blurRad="50800" dist="38100" dir="2700000" algn="tl" rotWithShape="0">
              <a:prstClr val="black">
                <a:alpha val="40000"/>
              </a:prstClr>
            </a:outerShdw>
          </a:effectLst>
        </p:spPr>
        <p:txBody>
          <a:bodyPr>
            <a:noAutofit/>
          </a:bodyPr>
          <a:lstStyle/>
          <a:p>
            <a:r>
              <a:rPr lang="en-US" sz="5400" dirty="0">
                <a:solidFill>
                  <a:schemeClr val="bg1"/>
                </a:solidFill>
              </a:rPr>
              <a:t>How Do I Navigate </a:t>
            </a:r>
            <a:br>
              <a:rPr lang="en-US" sz="5400" dirty="0">
                <a:solidFill>
                  <a:schemeClr val="bg1"/>
                </a:solidFill>
              </a:rPr>
            </a:br>
            <a:r>
              <a:rPr lang="en-US" sz="5400" dirty="0">
                <a:solidFill>
                  <a:schemeClr val="bg1"/>
                </a:solidFill>
              </a:rPr>
              <a:t>Power BI?</a:t>
            </a:r>
          </a:p>
        </p:txBody>
      </p:sp>
      <p:sp>
        <p:nvSpPr>
          <p:cNvPr id="7" name="Right Triangle 6"/>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1"/>
          <p:cNvSpPr txBox="1">
            <a:spLocks/>
          </p:cNvSpPr>
          <p:nvPr/>
        </p:nvSpPr>
        <p:spPr>
          <a:xfrm>
            <a:off x="437029" y="3114104"/>
            <a:ext cx="8235300" cy="801999"/>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r>
              <a:rPr lang="en-US" sz="1800" i="1" dirty="0">
                <a:solidFill>
                  <a:schemeClr val="bg1">
                    <a:lumMod val="95000"/>
                  </a:schemeClr>
                </a:solidFill>
                <a:latin typeface="+mj-lt"/>
              </a:rPr>
              <a:t>This module will provide an overview on logging in to Power BI, the tools available within the web app, navigating a sample report, and suggestions moving forward.</a:t>
            </a:r>
          </a:p>
        </p:txBody>
      </p:sp>
      <p:sp>
        <p:nvSpPr>
          <p:cNvPr id="14" name="Rounded Rectangle 13"/>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19" name="Picture 18">
            <a:hlinkClick r:id="rId4" action="ppaction://hlinksldjump" tooltip="Home"/>
            <a:hlinkHover r:id="" action="ppaction://noaction" highlightClick="1"/>
            <a:extLst>
              <a:ext uri="{FF2B5EF4-FFF2-40B4-BE49-F238E27FC236}">
                <a16:creationId xmlns:a16="http://schemas.microsoft.com/office/drawing/2014/main" id="{72F6BD76-F153-3244-8571-B8679B240E9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20" name="Picture 19">
            <a:hlinkClick r:id="rId6" action="ppaction://hlinksldjump" tooltip="How Does Power BI Work With Seattle U?"/>
            <a:hlinkHover r:id="" action="ppaction://noaction" highlightClick="1"/>
            <a:extLst>
              <a:ext uri="{FF2B5EF4-FFF2-40B4-BE49-F238E27FC236}">
                <a16:creationId xmlns:a16="http://schemas.microsoft.com/office/drawing/2014/main" id="{743BFC6D-9E8F-1345-B4B8-B5BD6CF5AE5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21" name="Picture 20">
            <a:hlinkClick r:id="rId8" action="ppaction://hlinksldjump" tooltip="How Do I Navigate Power BI?"/>
            <a:hlinkHover r:id="" action="ppaction://noaction" highlightClick="1"/>
            <a:extLst>
              <a:ext uri="{FF2B5EF4-FFF2-40B4-BE49-F238E27FC236}">
                <a16:creationId xmlns:a16="http://schemas.microsoft.com/office/drawing/2014/main" id="{473C99E5-9E88-2B4B-A2B5-6D52E692424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3" name="Picture 22">
            <a:hlinkClick r:id="rId10" action="ppaction://hlinksldjump" tooltip="End Presentation"/>
            <a:hlinkHover r:id="" action="ppaction://noaction" highlightClick="1"/>
            <a:extLst>
              <a:ext uri="{FF2B5EF4-FFF2-40B4-BE49-F238E27FC236}">
                <a16:creationId xmlns:a16="http://schemas.microsoft.com/office/drawing/2014/main" id="{18C22B74-6201-CF49-9E95-27229B3387F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8" name="TextBox 7"/>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15" name="Picture 14"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16" name="Group 15"/>
          <p:cNvGrpSpPr/>
          <p:nvPr/>
        </p:nvGrpSpPr>
        <p:grpSpPr>
          <a:xfrm>
            <a:off x="-157418" y="1376979"/>
            <a:ext cx="651627" cy="1566708"/>
            <a:chOff x="-157418" y="1376979"/>
            <a:chExt cx="651627" cy="1566708"/>
          </a:xfrm>
        </p:grpSpPr>
        <p:cxnSp>
          <p:nvCxnSpPr>
            <p:cNvPr id="17" name="Straight Connector 16"/>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504647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582557" y="522488"/>
            <a:ext cx="8235300" cy="610988"/>
          </a:xfrm>
        </p:spPr>
        <p:txBody>
          <a:bodyPr>
            <a:normAutofit fontScale="90000"/>
          </a:bodyPr>
          <a:lstStyle/>
          <a:p>
            <a:pPr algn="l"/>
            <a:r>
              <a:rPr lang="en-US" dirty="0">
                <a:solidFill>
                  <a:srgbClr val="6CB33F"/>
                </a:solidFill>
              </a:rPr>
              <a:t>How Do I Navigate Power BI?</a:t>
            </a:r>
          </a:p>
        </p:txBody>
      </p:sp>
      <p:sp>
        <p:nvSpPr>
          <p:cNvPr id="7" name="Right Triangle 6"/>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25" name="Title 1"/>
          <p:cNvSpPr txBox="1">
            <a:spLocks/>
          </p:cNvSpPr>
          <p:nvPr/>
        </p:nvSpPr>
        <p:spPr>
          <a:xfrm>
            <a:off x="582557" y="999680"/>
            <a:ext cx="8235300" cy="64235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1600" i="1" dirty="0">
                <a:solidFill>
                  <a:schemeClr val="tx1">
                    <a:lumMod val="75000"/>
                    <a:lumOff val="25000"/>
                  </a:schemeClr>
                </a:solidFill>
                <a:latin typeface="+mj-lt"/>
              </a:rPr>
              <a:t>Here is an overview of the pages in this module.  </a:t>
            </a:r>
          </a:p>
          <a:p>
            <a:pPr algn="l"/>
            <a:r>
              <a:rPr lang="en-US" sz="1600" i="1" dirty="0">
                <a:solidFill>
                  <a:schemeClr val="tx1">
                    <a:lumMod val="75000"/>
                    <a:lumOff val="25000"/>
                  </a:schemeClr>
                </a:solidFill>
                <a:latin typeface="+mj-lt"/>
              </a:rPr>
              <a:t>Select any of the boxes below to navigate directly to that page or select </a:t>
            </a:r>
            <a:r>
              <a:rPr lang="en-US" sz="1600" b="1" i="1" dirty="0">
                <a:solidFill>
                  <a:srgbClr val="FFC000"/>
                </a:solidFill>
                <a:latin typeface="+mj-lt"/>
              </a:rPr>
              <a:t>Continue</a:t>
            </a:r>
            <a:r>
              <a:rPr lang="en-US" sz="1600" i="1" dirty="0">
                <a:solidFill>
                  <a:schemeClr val="tx1">
                    <a:lumMod val="75000"/>
                    <a:lumOff val="25000"/>
                  </a:schemeClr>
                </a:solidFill>
                <a:latin typeface="+mj-lt"/>
              </a:rPr>
              <a:t> to begin.</a:t>
            </a:r>
          </a:p>
        </p:txBody>
      </p:sp>
      <p:sp>
        <p:nvSpPr>
          <p:cNvPr id="14" name="Rounded Rectangle 13"/>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hlinkClick r:id="rId3" action="ppaction://hlinksldjump"/>
            <a:hlinkHover r:id="" action="ppaction://noaction" highlightClick="1"/>
          </p:cNvPr>
          <p:cNvSpPr txBox="1"/>
          <p:nvPr/>
        </p:nvSpPr>
        <p:spPr>
          <a:xfrm>
            <a:off x="3111898" y="1734509"/>
            <a:ext cx="5178671" cy="338554"/>
          </a:xfrm>
          <a:prstGeom prst="rect">
            <a:avLst/>
          </a:prstGeom>
          <a:solidFill>
            <a:schemeClr val="bg1">
              <a:lumMod val="85000"/>
            </a:schemeClr>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600" b="1" dirty="0"/>
              <a:t>Accessing the Power BI Web App</a:t>
            </a:r>
          </a:p>
        </p:txBody>
      </p:sp>
      <p:sp>
        <p:nvSpPr>
          <p:cNvPr id="27" name="TextBox 26">
            <a:hlinkClick r:id="rId4" action="ppaction://hlinksldjump"/>
            <a:hlinkHover r:id="" action="ppaction://noaction" highlightClick="1"/>
          </p:cNvPr>
          <p:cNvSpPr txBox="1"/>
          <p:nvPr/>
        </p:nvSpPr>
        <p:spPr>
          <a:xfrm>
            <a:off x="3111899" y="2128935"/>
            <a:ext cx="5178674" cy="338554"/>
          </a:xfrm>
          <a:prstGeom prst="rect">
            <a:avLst/>
          </a:prstGeom>
          <a:solidFill>
            <a:schemeClr val="bg1">
              <a:lumMod val="85000"/>
            </a:schemeClr>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600" b="1" dirty="0"/>
              <a:t>Navigating the Power BI Workspace</a:t>
            </a:r>
          </a:p>
        </p:txBody>
      </p:sp>
      <p:sp>
        <p:nvSpPr>
          <p:cNvPr id="28" name="TextBox 27">
            <a:hlinkClick r:id="rId5" action="ppaction://hlinksldjump"/>
            <a:hlinkHover r:id="" action="ppaction://noaction" highlightClick="1"/>
          </p:cNvPr>
          <p:cNvSpPr txBox="1"/>
          <p:nvPr/>
        </p:nvSpPr>
        <p:spPr>
          <a:xfrm>
            <a:off x="3111898" y="2528125"/>
            <a:ext cx="5178674" cy="338554"/>
          </a:xfrm>
          <a:prstGeom prst="rect">
            <a:avLst/>
          </a:prstGeom>
          <a:solidFill>
            <a:schemeClr val="bg1">
              <a:lumMod val="85000"/>
            </a:schemeClr>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600" b="1" dirty="0"/>
              <a:t>Opening a Power BI Report</a:t>
            </a:r>
          </a:p>
        </p:txBody>
      </p:sp>
      <p:sp>
        <p:nvSpPr>
          <p:cNvPr id="31" name="TextBox 30">
            <a:hlinkClick r:id="rId6" action="ppaction://hlinksldjump"/>
            <a:hlinkHover r:id="" action="ppaction://noaction" highlightClick="1"/>
          </p:cNvPr>
          <p:cNvSpPr txBox="1"/>
          <p:nvPr/>
        </p:nvSpPr>
        <p:spPr>
          <a:xfrm>
            <a:off x="3111895" y="3316977"/>
            <a:ext cx="5178674" cy="338554"/>
          </a:xfrm>
          <a:prstGeom prst="rect">
            <a:avLst/>
          </a:prstGeom>
          <a:solidFill>
            <a:schemeClr val="bg1">
              <a:lumMod val="85000"/>
            </a:schemeClr>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600" b="1" dirty="0"/>
              <a:t>Suggestions for Charting a Power BI Report</a:t>
            </a:r>
          </a:p>
        </p:txBody>
      </p:sp>
      <p:sp>
        <p:nvSpPr>
          <p:cNvPr id="32" name="TextBox 31">
            <a:hlinkClick r:id="rId7" action="ppaction://hlinksldjump"/>
            <a:hlinkHover r:id="" action="ppaction://noaction" highlightClick="1"/>
          </p:cNvPr>
          <p:cNvSpPr txBox="1"/>
          <p:nvPr/>
        </p:nvSpPr>
        <p:spPr>
          <a:xfrm>
            <a:off x="3111895" y="3716167"/>
            <a:ext cx="5178674" cy="338554"/>
          </a:xfrm>
          <a:prstGeom prst="rect">
            <a:avLst/>
          </a:prstGeom>
          <a:solidFill>
            <a:schemeClr val="bg1">
              <a:lumMod val="85000"/>
            </a:schemeClr>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600" b="1" dirty="0"/>
              <a:t>Training Resources</a:t>
            </a:r>
          </a:p>
        </p:txBody>
      </p:sp>
      <p:sp>
        <p:nvSpPr>
          <p:cNvPr id="33" name="TextBox 32">
            <a:hlinkClick r:id="rId8" action="ppaction://hlinksldjump"/>
            <a:hlinkHover r:id="" action="ppaction://noaction" highlightClick="1"/>
          </p:cNvPr>
          <p:cNvSpPr txBox="1"/>
          <p:nvPr/>
        </p:nvSpPr>
        <p:spPr>
          <a:xfrm>
            <a:off x="3111895" y="2917787"/>
            <a:ext cx="5178674" cy="338554"/>
          </a:xfrm>
          <a:prstGeom prst="rect">
            <a:avLst/>
          </a:prstGeom>
          <a:solidFill>
            <a:schemeClr val="bg1">
              <a:lumMod val="85000"/>
            </a:schemeClr>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600" b="1" dirty="0"/>
              <a:t>Overview of a Power BI Report</a:t>
            </a:r>
          </a:p>
        </p:txBody>
      </p:sp>
      <p:sp>
        <p:nvSpPr>
          <p:cNvPr id="23" name="Rectangle 22">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19" name="Picture 18">
            <a:hlinkClick r:id="rId9" action="ppaction://hlinksldjump" tooltip="Home"/>
            <a:hlinkHover r:id="" action="ppaction://noaction" highlightClick="1"/>
            <a:extLst>
              <a:ext uri="{FF2B5EF4-FFF2-40B4-BE49-F238E27FC236}">
                <a16:creationId xmlns:a16="http://schemas.microsoft.com/office/drawing/2014/main" id="{2252AEB0-07D5-E34D-9DC4-3E79D50CA49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20" name="Picture 19">
            <a:hlinkClick r:id="rId11" action="ppaction://hlinksldjump" tooltip="How Does Power BI Work With Seattle U?"/>
            <a:hlinkHover r:id="" action="ppaction://noaction" highlightClick="1"/>
            <a:extLst>
              <a:ext uri="{FF2B5EF4-FFF2-40B4-BE49-F238E27FC236}">
                <a16:creationId xmlns:a16="http://schemas.microsoft.com/office/drawing/2014/main" id="{1D96DB33-A98C-F644-A1A3-6A9346AC05B0}"/>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21" name="Picture 20">
            <a:hlinkClick r:id="rId13" action="ppaction://hlinksldjump" tooltip="How Do I Navigate Power BI?"/>
            <a:hlinkHover r:id="" action="ppaction://noaction" highlightClick="1"/>
            <a:extLst>
              <a:ext uri="{FF2B5EF4-FFF2-40B4-BE49-F238E27FC236}">
                <a16:creationId xmlns:a16="http://schemas.microsoft.com/office/drawing/2014/main" id="{CA7952EE-FC90-4D46-AB9F-AAB885C235FB}"/>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4" name="Picture 23">
            <a:hlinkClick r:id="rId15" action="ppaction://hlinksldjump" tooltip="End Presentation"/>
            <a:hlinkHover r:id="" action="ppaction://noaction" highlightClick="1"/>
            <a:extLst>
              <a:ext uri="{FF2B5EF4-FFF2-40B4-BE49-F238E27FC236}">
                <a16:creationId xmlns:a16="http://schemas.microsoft.com/office/drawing/2014/main" id="{B8FADF94-A381-EA41-8962-49D176E7FC7E}"/>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8" name="TextBox 7"/>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29" name="Picture 28"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30" name="Group 29"/>
          <p:cNvGrpSpPr/>
          <p:nvPr/>
        </p:nvGrpSpPr>
        <p:grpSpPr>
          <a:xfrm>
            <a:off x="-157418" y="1376979"/>
            <a:ext cx="651627" cy="1566708"/>
            <a:chOff x="-157418" y="1376979"/>
            <a:chExt cx="651627" cy="1566708"/>
          </a:xfrm>
        </p:grpSpPr>
        <p:cxnSp>
          <p:nvCxnSpPr>
            <p:cNvPr id="34" name="Straight Connector 33"/>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pic>
        <p:nvPicPr>
          <p:cNvPr id="3" name="Picture 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18480" y="1567882"/>
            <a:ext cx="2369140" cy="2369140"/>
          </a:xfrm>
          <a:prstGeom prst="rect">
            <a:avLst/>
          </a:prstGeom>
        </p:spPr>
      </p:pic>
    </p:spTree>
    <p:extLst>
      <p:ext uri="{BB962C8B-B14F-4D97-AF65-F5344CB8AC3E}">
        <p14:creationId xmlns:p14="http://schemas.microsoft.com/office/powerpoint/2010/main" val="7349160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13368" y="2602013"/>
            <a:ext cx="3131745" cy="2287145"/>
          </a:xfrm>
          <a:prstGeom prst="rect">
            <a:avLst/>
          </a:prstGeom>
          <a:ln>
            <a:solidFill>
              <a:schemeClr val="tx1"/>
            </a:solidFill>
          </a:ln>
        </p:spPr>
      </p:pic>
      <p:sp>
        <p:nvSpPr>
          <p:cNvPr id="30" name="Right Triangle 29">
            <a:extLst>
              <a:ext uri="{FF2B5EF4-FFF2-40B4-BE49-F238E27FC236}">
                <a16:creationId xmlns:a16="http://schemas.microsoft.com/office/drawing/2014/main" id="{E9546005-BFD8-BB46-A18E-A05C57C0A1AC}"/>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3" name="TextBox - Link"/>
          <p:cNvSpPr>
            <a:spLocks noGrp="1"/>
          </p:cNvSpPr>
          <p:nvPr>
            <p:ph idx="1"/>
          </p:nvPr>
        </p:nvSpPr>
        <p:spPr>
          <a:xfrm>
            <a:off x="1278309" y="1925155"/>
            <a:ext cx="2312706" cy="428491"/>
          </a:xfrm>
        </p:spPr>
        <p:txBody>
          <a:bodyPr>
            <a:noAutofit/>
          </a:bodyPr>
          <a:lstStyle/>
          <a:p>
            <a:pPr marL="0" indent="0" algn="ctr">
              <a:spcBef>
                <a:spcPts val="0"/>
              </a:spcBef>
              <a:buNone/>
            </a:pPr>
            <a:r>
              <a:rPr lang="en-US" sz="2000" b="1" u="sng" dirty="0">
                <a:solidFill>
                  <a:srgbClr val="0070C0"/>
                </a:solidFill>
              </a:rPr>
              <a:t>app.powerbi.com</a:t>
            </a:r>
            <a:endParaRPr lang="en-US" sz="2000" dirty="0"/>
          </a:p>
        </p:txBody>
      </p:sp>
      <p:sp>
        <p:nvSpPr>
          <p:cNvPr id="2" name="Title 1"/>
          <p:cNvSpPr>
            <a:spLocks noGrp="1"/>
          </p:cNvSpPr>
          <p:nvPr>
            <p:ph type="title"/>
          </p:nvPr>
        </p:nvSpPr>
        <p:spPr>
          <a:xfrm>
            <a:off x="600634" y="341799"/>
            <a:ext cx="8086165" cy="857250"/>
          </a:xfrm>
        </p:spPr>
        <p:txBody>
          <a:bodyPr/>
          <a:lstStyle/>
          <a:p>
            <a:pPr algn="l"/>
            <a:r>
              <a:rPr lang="en-US" dirty="0"/>
              <a:t>Accessing the Power BI Web App</a:t>
            </a:r>
          </a:p>
        </p:txBody>
      </p:sp>
      <p:sp>
        <p:nvSpPr>
          <p:cNvPr id="16" name="Rounded Rectangle 15"/>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21" name="Picture 20">
            <a:hlinkClick r:id="rId4" action="ppaction://hlinksldjump" tooltip="Home"/>
            <a:hlinkHover r:id="" action="ppaction://noaction" highlightClick="1"/>
            <a:extLst>
              <a:ext uri="{FF2B5EF4-FFF2-40B4-BE49-F238E27FC236}">
                <a16:creationId xmlns:a16="http://schemas.microsoft.com/office/drawing/2014/main" id="{CD8EB07F-DA06-7F4A-A8F0-D90C3FA96C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26" name="Picture 25">
            <a:hlinkClick r:id="rId6" action="ppaction://hlinksldjump" tooltip="How Does Power BI Work With Seattle U?"/>
            <a:hlinkHover r:id="" action="ppaction://noaction" highlightClick="1"/>
            <a:extLst>
              <a:ext uri="{FF2B5EF4-FFF2-40B4-BE49-F238E27FC236}">
                <a16:creationId xmlns:a16="http://schemas.microsoft.com/office/drawing/2014/main" id="{B7B01F8D-A43C-E944-8915-D9D938D6B56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27" name="Picture 26">
            <a:hlinkClick r:id="rId8" action="ppaction://hlinksldjump" tooltip="How Do I Navigate Power BI?"/>
            <a:hlinkHover r:id="" action="ppaction://noaction" highlightClick="1"/>
            <a:extLst>
              <a:ext uri="{FF2B5EF4-FFF2-40B4-BE49-F238E27FC236}">
                <a16:creationId xmlns:a16="http://schemas.microsoft.com/office/drawing/2014/main" id="{AAB40317-E64B-C740-AF15-681932467F7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8" name="Picture 27">
            <a:hlinkClick r:id="rId10" action="ppaction://hlinksldjump" tooltip="End Presentation"/>
            <a:hlinkHover r:id="" action="ppaction://noaction" highlightClick="1"/>
            <a:extLst>
              <a:ext uri="{FF2B5EF4-FFF2-40B4-BE49-F238E27FC236}">
                <a16:creationId xmlns:a16="http://schemas.microsoft.com/office/drawing/2014/main" id="{091E977E-92EE-E541-9FE9-76B5862AA45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31" name="TextBox 30">
            <a:extLst>
              <a:ext uri="{FF2B5EF4-FFF2-40B4-BE49-F238E27FC236}">
                <a16:creationId xmlns:a16="http://schemas.microsoft.com/office/drawing/2014/main" id="{9107CD98-4967-9C4D-9143-EFD08F5EC205}"/>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22" name="Picture 21"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9" name="Group 8"/>
          <p:cNvGrpSpPr/>
          <p:nvPr/>
        </p:nvGrpSpPr>
        <p:grpSpPr>
          <a:xfrm>
            <a:off x="781590" y="2581652"/>
            <a:ext cx="3296247" cy="786194"/>
            <a:chOff x="625354" y="3523125"/>
            <a:chExt cx="3296247" cy="786194"/>
          </a:xfrm>
        </p:grpSpPr>
        <p:sp>
          <p:nvSpPr>
            <p:cNvPr id="8" name="Rectangle 7"/>
            <p:cNvSpPr/>
            <p:nvPr/>
          </p:nvSpPr>
          <p:spPr>
            <a:xfrm>
              <a:off x="625354" y="3523125"/>
              <a:ext cx="3296247" cy="78619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717356" y="3640245"/>
              <a:ext cx="3084374" cy="564610"/>
              <a:chOff x="673825" y="3310046"/>
              <a:chExt cx="3084374" cy="564610"/>
            </a:xfrm>
          </p:grpSpPr>
          <p:pic>
            <p:nvPicPr>
              <p:cNvPr id="17" name="Picture 16"/>
              <p:cNvPicPr>
                <a:picLocks noChangeAspect="1"/>
              </p:cNvPicPr>
              <p:nvPr/>
            </p:nvPicPr>
            <p:blipFill rotWithShape="1">
              <a:blip r:embed="rId13" cstate="print">
                <a:extLst>
                  <a:ext uri="{28A0092B-C50C-407E-A947-70E740481C1C}">
                    <a14:useLocalDpi xmlns:a14="http://schemas.microsoft.com/office/drawing/2010/main"/>
                  </a:ext>
                </a:extLst>
              </a:blip>
              <a:srcRect r="61024"/>
              <a:stretch/>
            </p:blipFill>
            <p:spPr>
              <a:xfrm>
                <a:off x="673825" y="3310046"/>
                <a:ext cx="3079569" cy="555750"/>
              </a:xfrm>
              <a:prstGeom prst="rect">
                <a:avLst/>
              </a:prstGeom>
              <a:ln>
                <a:noFill/>
              </a:ln>
            </p:spPr>
          </p:pic>
          <p:pic>
            <p:nvPicPr>
              <p:cNvPr id="23" name="Picture 22"/>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3444435" y="3310046"/>
                <a:ext cx="313764" cy="564610"/>
              </a:xfrm>
              <a:prstGeom prst="rect">
                <a:avLst/>
              </a:prstGeom>
              <a:ln>
                <a:noFill/>
              </a:ln>
            </p:spPr>
          </p:pic>
        </p:grpSp>
      </p:grpSp>
      <p:sp>
        <p:nvSpPr>
          <p:cNvPr id="29" name="TextBox - Link"/>
          <p:cNvSpPr txBox="1">
            <a:spLocks/>
          </p:cNvSpPr>
          <p:nvPr/>
        </p:nvSpPr>
        <p:spPr>
          <a:xfrm>
            <a:off x="5567335" y="1914655"/>
            <a:ext cx="2530567" cy="68735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b="1" u="sng" dirty="0">
                <a:solidFill>
                  <a:srgbClr val="0070C0"/>
                </a:solidFill>
              </a:rPr>
              <a:t>seattleu.edu/</a:t>
            </a:r>
            <a:r>
              <a:rPr lang="en-US" sz="2000" b="1" u="sng" dirty="0" err="1">
                <a:solidFill>
                  <a:srgbClr val="0070C0"/>
                </a:solidFill>
              </a:rPr>
              <a:t>mysu</a:t>
            </a:r>
            <a:r>
              <a:rPr lang="en-US" sz="2000" b="1" u="sng" dirty="0">
                <a:solidFill>
                  <a:srgbClr val="0070C0"/>
                </a:solidFill>
              </a:rPr>
              <a:t>/</a:t>
            </a:r>
            <a:r>
              <a:rPr lang="en-US" sz="2000" dirty="0"/>
              <a:t> </a:t>
            </a:r>
          </a:p>
          <a:p>
            <a:pPr marL="0" indent="0" algn="ctr">
              <a:spcBef>
                <a:spcPts val="0"/>
              </a:spcBef>
              <a:buNone/>
            </a:pPr>
            <a:r>
              <a:rPr lang="en-US" sz="1600" dirty="0"/>
              <a:t>&amp;</a:t>
            </a:r>
            <a:r>
              <a:rPr lang="en-US" sz="1800" dirty="0"/>
              <a:t> </a:t>
            </a:r>
            <a:r>
              <a:rPr lang="en-US" sz="1600" dirty="0"/>
              <a:t>click on </a:t>
            </a:r>
            <a:r>
              <a:rPr lang="en-US" sz="1600" dirty="0" err="1"/>
              <a:t>InformSU</a:t>
            </a:r>
            <a:endParaRPr lang="en-US" sz="1600" dirty="0"/>
          </a:p>
        </p:txBody>
      </p:sp>
      <p:grpSp>
        <p:nvGrpSpPr>
          <p:cNvPr id="46" name="Group 45"/>
          <p:cNvGrpSpPr/>
          <p:nvPr/>
        </p:nvGrpSpPr>
        <p:grpSpPr>
          <a:xfrm>
            <a:off x="649830" y="1201913"/>
            <a:ext cx="7889872" cy="707886"/>
            <a:chOff x="649830" y="1201913"/>
            <a:chExt cx="7889872" cy="707886"/>
          </a:xfrm>
        </p:grpSpPr>
        <p:sp>
          <p:nvSpPr>
            <p:cNvPr id="19" name="Textbox - Internet Browsers"/>
            <p:cNvSpPr txBox="1"/>
            <p:nvPr/>
          </p:nvSpPr>
          <p:spPr>
            <a:xfrm>
              <a:off x="649830" y="1201913"/>
              <a:ext cx="7866398" cy="707886"/>
            </a:xfrm>
            <a:prstGeom prst="rect">
              <a:avLst/>
            </a:prstGeom>
            <a:noFill/>
          </p:spPr>
          <p:txBody>
            <a:bodyPr wrap="square" rtlCol="0">
              <a:spAutoFit/>
            </a:bodyPr>
            <a:lstStyle/>
            <a:p>
              <a:r>
                <a:rPr lang="en-US" sz="2000" dirty="0"/>
                <a:t>To access the </a:t>
              </a:r>
              <a:r>
                <a:rPr lang="en-US" sz="2000" dirty="0" err="1"/>
                <a:t>PowerBI</a:t>
              </a:r>
              <a:r>
                <a:rPr lang="en-US" sz="2000" dirty="0"/>
                <a:t> Web App, open your internet browser </a:t>
              </a:r>
            </a:p>
            <a:p>
              <a:r>
                <a:rPr lang="en-US" sz="2000" dirty="0"/>
                <a:t>and enter the address…</a:t>
              </a:r>
            </a:p>
          </p:txBody>
        </p:sp>
        <p:pic>
          <p:nvPicPr>
            <p:cNvPr id="12" name="Picture 11"/>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054369" y="1327256"/>
              <a:ext cx="465683" cy="457200"/>
            </a:xfrm>
            <a:prstGeom prst="rect">
              <a:avLst/>
            </a:prstGeom>
          </p:spPr>
        </p:pic>
        <p:pic>
          <p:nvPicPr>
            <p:cNvPr id="13" name="Picture 12"/>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082502" y="1322442"/>
              <a:ext cx="457200" cy="457200"/>
            </a:xfrm>
            <a:prstGeom prst="rect">
              <a:avLst/>
            </a:prstGeom>
          </p:spPr>
        </p:pic>
        <p:pic>
          <p:nvPicPr>
            <p:cNvPr id="14" name="Picture 13"/>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569248" y="1327256"/>
              <a:ext cx="457199" cy="457200"/>
            </a:xfrm>
            <a:prstGeom prst="rect">
              <a:avLst/>
            </a:prstGeom>
          </p:spPr>
        </p:pic>
      </p:grpSp>
      <p:grpSp>
        <p:nvGrpSpPr>
          <p:cNvPr id="47" name="Group 46"/>
          <p:cNvGrpSpPr/>
          <p:nvPr/>
        </p:nvGrpSpPr>
        <p:grpSpPr>
          <a:xfrm>
            <a:off x="4375115" y="1966258"/>
            <a:ext cx="546847" cy="3310592"/>
            <a:chOff x="4375115" y="1966258"/>
            <a:chExt cx="546847" cy="3310592"/>
          </a:xfrm>
        </p:grpSpPr>
        <p:cxnSp>
          <p:nvCxnSpPr>
            <p:cNvPr id="18" name="Straight Connector 17"/>
            <p:cNvCxnSpPr/>
            <p:nvPr/>
          </p:nvCxnSpPr>
          <p:spPr>
            <a:xfrm>
              <a:off x="4643716" y="1966258"/>
              <a:ext cx="0" cy="3310592"/>
            </a:xfrm>
            <a:prstGeom prst="line">
              <a:avLst/>
            </a:prstGeom>
            <a:ln w="19050">
              <a:solidFill>
                <a:schemeClr val="bg1">
                  <a:lumMod val="8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375115" y="2110586"/>
              <a:ext cx="546847" cy="369332"/>
            </a:xfrm>
            <a:prstGeom prst="rect">
              <a:avLst/>
            </a:prstGeom>
            <a:solidFill>
              <a:schemeClr val="bg1"/>
            </a:solidFill>
            <a:ln w="19050">
              <a:solidFill>
                <a:schemeClr val="bg1">
                  <a:lumMod val="85000"/>
                </a:schemeClr>
              </a:solidFill>
              <a:prstDash val="sysDash"/>
            </a:ln>
            <a:effectLst/>
          </p:spPr>
          <p:txBody>
            <a:bodyPr wrap="square" rtlCol="0">
              <a:spAutoFit/>
            </a:bodyPr>
            <a:lstStyle/>
            <a:p>
              <a:pPr algn="ctr"/>
              <a:r>
                <a:rPr lang="en-US" b="1" dirty="0"/>
                <a:t>OR</a:t>
              </a:r>
            </a:p>
          </p:txBody>
        </p:sp>
      </p:grpSp>
      <p:grpSp>
        <p:nvGrpSpPr>
          <p:cNvPr id="42" name="Group 41"/>
          <p:cNvGrpSpPr/>
          <p:nvPr/>
        </p:nvGrpSpPr>
        <p:grpSpPr>
          <a:xfrm>
            <a:off x="6360336" y="2540808"/>
            <a:ext cx="1975856" cy="1376545"/>
            <a:chOff x="6318316" y="2902165"/>
            <a:chExt cx="1975856" cy="1376545"/>
          </a:xfrm>
        </p:grpSpPr>
        <p:cxnSp>
          <p:nvCxnSpPr>
            <p:cNvPr id="33" name="Elbow Connector 32"/>
            <p:cNvCxnSpPr>
              <a:endCxn id="40" idx="1"/>
            </p:cNvCxnSpPr>
            <p:nvPr/>
          </p:nvCxnSpPr>
          <p:spPr>
            <a:xfrm rot="16200000" flipH="1">
              <a:off x="6107125" y="3113356"/>
              <a:ext cx="1198748" cy="776366"/>
            </a:xfrm>
            <a:prstGeom prst="bentConnector2">
              <a:avLst/>
            </a:prstGeom>
            <a:ln w="28575">
              <a:solidFill>
                <a:srgbClr val="FFC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7094682" y="3923115"/>
              <a:ext cx="1199490" cy="355595"/>
            </a:xfrm>
            <a:prstGeom prst="rect">
              <a:avLst/>
            </a:prstGeom>
            <a:noFill/>
            <a:ln w="28575">
              <a:solidFill>
                <a:srgbClr val="FFC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157418" y="1376979"/>
            <a:ext cx="651627" cy="1566708"/>
            <a:chOff x="-157418" y="1376979"/>
            <a:chExt cx="651627" cy="1566708"/>
          </a:xfrm>
        </p:grpSpPr>
        <p:cxnSp>
          <p:nvCxnSpPr>
            <p:cNvPr id="35" name="Straight Connector 34"/>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1890601" y="2353646"/>
            <a:ext cx="1199490" cy="937554"/>
            <a:chOff x="7094682" y="3341156"/>
            <a:chExt cx="1199490" cy="937554"/>
          </a:xfrm>
        </p:grpSpPr>
        <p:cxnSp>
          <p:nvCxnSpPr>
            <p:cNvPr id="38" name="Elbow Connector 37"/>
            <p:cNvCxnSpPr>
              <a:stCxn id="3" idx="2"/>
              <a:endCxn id="39" idx="1"/>
            </p:cNvCxnSpPr>
            <p:nvPr/>
          </p:nvCxnSpPr>
          <p:spPr>
            <a:xfrm rot="5400000">
              <a:off x="6986835" y="3449004"/>
              <a:ext cx="759757" cy="544061"/>
            </a:xfrm>
            <a:prstGeom prst="bentConnector4">
              <a:avLst>
                <a:gd name="adj1" fmla="val 38299"/>
                <a:gd name="adj2" fmla="val 142017"/>
              </a:avLst>
            </a:prstGeom>
            <a:ln w="28575">
              <a:solidFill>
                <a:srgbClr val="FFC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7094682" y="3923115"/>
              <a:ext cx="1199490" cy="355595"/>
            </a:xfrm>
            <a:prstGeom prst="rect">
              <a:avLst/>
            </a:prstGeom>
            <a:noFill/>
            <a:ln w="28575">
              <a:solidFill>
                <a:srgbClr val="FFC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83476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1+#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1+#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2" grpId="0" animBg="1"/>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 Sign-i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016999" cy="5160718"/>
          </a:xfrm>
          <a:prstGeom prst="rect">
            <a:avLst/>
          </a:prstGeom>
        </p:spPr>
      </p:pic>
      <p:sp>
        <p:nvSpPr>
          <p:cNvPr id="7" name="Rectangle - Directions Background"/>
          <p:cNvSpPr/>
          <p:nvPr/>
        </p:nvSpPr>
        <p:spPr>
          <a:xfrm>
            <a:off x="7112196" y="0"/>
            <a:ext cx="2042815" cy="5143500"/>
          </a:xfrm>
          <a:prstGeom prst="rect">
            <a:avLst/>
          </a:prstGeom>
          <a:solidFill>
            <a:schemeClr val="tx1">
              <a:lumMod val="85000"/>
              <a:lumOff val="15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4015409" y="937987"/>
            <a:ext cx="3299984" cy="1944360"/>
            <a:chOff x="4015409" y="937987"/>
            <a:chExt cx="3299984" cy="1944360"/>
          </a:xfrm>
        </p:grpSpPr>
        <p:sp>
          <p:nvSpPr>
            <p:cNvPr id="14" name="Action Button: Custom 13">
              <a:hlinkClick r:id="rId4" action="ppaction://hlinksldjump" highlightClick="1"/>
            </p:cNvPr>
            <p:cNvSpPr/>
            <p:nvPr/>
          </p:nvSpPr>
          <p:spPr>
            <a:xfrm>
              <a:off x="4015409" y="2395330"/>
              <a:ext cx="983974" cy="487017"/>
            </a:xfrm>
            <a:prstGeom prst="actionButtonBlank">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C000"/>
                </a:solidFill>
              </a:endParaRPr>
            </a:p>
          </p:txBody>
        </p:sp>
        <p:cxnSp>
          <p:nvCxnSpPr>
            <p:cNvPr id="3" name="Elbow Connector 2"/>
            <p:cNvCxnSpPr>
              <a:endCxn id="14" idx="0"/>
            </p:cNvCxnSpPr>
            <p:nvPr/>
          </p:nvCxnSpPr>
          <p:spPr>
            <a:xfrm rot="10800000" flipV="1">
              <a:off x="4999384" y="937987"/>
              <a:ext cx="2316009" cy="1700852"/>
            </a:xfrm>
            <a:prstGeom prst="bentConnector3">
              <a:avLst/>
            </a:prstGeom>
            <a:ln w="28575">
              <a:solidFill>
                <a:srgbClr val="FFC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sp>
        <p:nvSpPr>
          <p:cNvPr id="11" name="Rounded Rectangle 10"/>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 - &quot;Click Sign In&quot;"/>
          <p:cNvSpPr txBox="1"/>
          <p:nvPr/>
        </p:nvSpPr>
        <p:spPr>
          <a:xfrm>
            <a:off x="7375362" y="719585"/>
            <a:ext cx="1581665" cy="830997"/>
          </a:xfrm>
          <a:prstGeom prst="rect">
            <a:avLst/>
          </a:prstGeom>
          <a:noFill/>
        </p:spPr>
        <p:txBody>
          <a:bodyPr wrap="square" rtlCol="0">
            <a:spAutoFit/>
          </a:bodyPr>
          <a:lstStyle/>
          <a:p>
            <a:r>
              <a:rPr lang="en-US" sz="1600" b="1" dirty="0"/>
              <a:t>1) Click </a:t>
            </a:r>
            <a:r>
              <a:rPr lang="en-US" sz="1600" b="1" dirty="0">
                <a:solidFill>
                  <a:srgbClr val="FFC000"/>
                </a:solidFill>
              </a:rPr>
              <a:t>Sign In </a:t>
            </a:r>
            <a:r>
              <a:rPr lang="en-US" sz="1600" b="1" dirty="0"/>
              <a:t>to bring up the login page</a:t>
            </a:r>
          </a:p>
        </p:txBody>
      </p:sp>
      <p:sp>
        <p:nvSpPr>
          <p:cNvPr id="23" name="TextBox 22"/>
          <p:cNvSpPr txBox="1"/>
          <p:nvPr/>
        </p:nvSpPr>
        <p:spPr>
          <a:xfrm>
            <a:off x="7375362" y="12357"/>
            <a:ext cx="1581665" cy="646331"/>
          </a:xfrm>
          <a:prstGeom prst="rect">
            <a:avLst/>
          </a:prstGeom>
          <a:noFill/>
        </p:spPr>
        <p:txBody>
          <a:bodyPr wrap="square" rtlCol="0">
            <a:spAutoFit/>
          </a:bodyPr>
          <a:lstStyle/>
          <a:p>
            <a:pPr algn="ctr"/>
            <a:r>
              <a:rPr lang="en-US" b="1" dirty="0">
                <a:solidFill>
                  <a:schemeClr val="bg1"/>
                </a:solidFill>
              </a:rPr>
              <a:t>Logging In to Power BI</a:t>
            </a:r>
          </a:p>
        </p:txBody>
      </p:sp>
      <p:pic>
        <p:nvPicPr>
          <p:cNvPr id="15" name="Picture 14">
            <a:hlinkClick r:id="rId5" action="ppaction://hlinksldjump" tooltip="Home"/>
            <a:hlinkHover r:id="" action="ppaction://noaction" highlightClick="1"/>
            <a:extLst>
              <a:ext uri="{FF2B5EF4-FFF2-40B4-BE49-F238E27FC236}">
                <a16:creationId xmlns:a16="http://schemas.microsoft.com/office/drawing/2014/main" id="{D339A7A2-281B-E048-A5AD-D8C64A96843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20" name="Picture 19">
            <a:hlinkClick r:id="rId7" action="ppaction://hlinksldjump" tooltip="How Does Power BI Work With Seattle U?"/>
            <a:hlinkHover r:id="" action="ppaction://noaction" highlightClick="1"/>
            <a:extLst>
              <a:ext uri="{FF2B5EF4-FFF2-40B4-BE49-F238E27FC236}">
                <a16:creationId xmlns:a16="http://schemas.microsoft.com/office/drawing/2014/main" id="{2F882BAB-02FE-CD4A-BBF0-8AFC7460F7B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21" name="Picture 20">
            <a:hlinkClick r:id="rId9" action="ppaction://hlinksldjump" tooltip="How Do I Navigate Power BI?"/>
            <a:hlinkHover r:id="" action="ppaction://noaction" highlightClick="1"/>
            <a:extLst>
              <a:ext uri="{FF2B5EF4-FFF2-40B4-BE49-F238E27FC236}">
                <a16:creationId xmlns:a16="http://schemas.microsoft.com/office/drawing/2014/main" id="{C98F3070-31EB-CF4B-8E31-78F79D21E5A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4" name="Picture 23">
            <a:hlinkClick r:id="rId11" action="ppaction://hlinksldjump" tooltip="End Presentation"/>
            <a:hlinkHover r:id="" action="ppaction://noaction" highlightClick="1"/>
            <a:extLst>
              <a:ext uri="{FF2B5EF4-FFF2-40B4-BE49-F238E27FC236}">
                <a16:creationId xmlns:a16="http://schemas.microsoft.com/office/drawing/2014/main" id="{8ABA7290-618B-A344-83D8-6F374FCD675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pic>
        <p:nvPicPr>
          <p:cNvPr id="16" name="Picture 15"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17" name="Group 16"/>
          <p:cNvGrpSpPr/>
          <p:nvPr/>
        </p:nvGrpSpPr>
        <p:grpSpPr>
          <a:xfrm>
            <a:off x="-157418" y="1376979"/>
            <a:ext cx="651627" cy="1566708"/>
            <a:chOff x="-157418" y="1376979"/>
            <a:chExt cx="651627" cy="1566708"/>
          </a:xfrm>
        </p:grpSpPr>
        <p:cxnSp>
          <p:nvCxnSpPr>
            <p:cNvPr id="18" name="Straight Connector 17"/>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684245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 Sign-i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8986916" cy="5143500"/>
          </a:xfrm>
          <a:prstGeom prst="rect">
            <a:avLst/>
          </a:prstGeom>
        </p:spPr>
      </p:pic>
      <p:sp>
        <p:nvSpPr>
          <p:cNvPr id="7" name="Rectangle - Directions Background"/>
          <p:cNvSpPr/>
          <p:nvPr/>
        </p:nvSpPr>
        <p:spPr>
          <a:xfrm>
            <a:off x="6996947" y="0"/>
            <a:ext cx="2163038" cy="5143500"/>
          </a:xfrm>
          <a:prstGeom prst="rect">
            <a:avLst/>
          </a:prstGeom>
          <a:solidFill>
            <a:schemeClr val="tx1">
              <a:lumMod val="85000"/>
              <a:lumOff val="15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Image - Passwor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7156945" cy="5149646"/>
          </a:xfrm>
          <a:prstGeom prst="rect">
            <a:avLst/>
          </a:prstGeom>
        </p:spPr>
      </p:pic>
      <p:grpSp>
        <p:nvGrpSpPr>
          <p:cNvPr id="6" name="Group 5"/>
          <p:cNvGrpSpPr/>
          <p:nvPr/>
        </p:nvGrpSpPr>
        <p:grpSpPr>
          <a:xfrm>
            <a:off x="2435087" y="2085825"/>
            <a:ext cx="4872576" cy="518227"/>
            <a:chOff x="2435087" y="2085825"/>
            <a:chExt cx="4872576" cy="518227"/>
          </a:xfrm>
        </p:grpSpPr>
        <p:sp>
          <p:nvSpPr>
            <p:cNvPr id="12" name="Action Button: Custom 11">
              <a:hlinkClick r:id="rId4" action="ppaction://hlinksldjump" highlightClick="1"/>
            </p:cNvPr>
            <p:cNvSpPr/>
            <p:nvPr/>
          </p:nvSpPr>
          <p:spPr>
            <a:xfrm>
              <a:off x="2435087" y="2126974"/>
              <a:ext cx="2305878" cy="477078"/>
            </a:xfrm>
            <a:prstGeom prst="actionButtonBlank">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tx1"/>
                  </a:solidFill>
                </a:rPr>
                <a:t>name@seattleu.edu</a:t>
              </a:r>
            </a:p>
          </p:txBody>
        </p:sp>
        <p:cxnSp>
          <p:nvCxnSpPr>
            <p:cNvPr id="5" name="Elbow Connector 4"/>
            <p:cNvCxnSpPr>
              <a:endCxn id="12" idx="0"/>
            </p:cNvCxnSpPr>
            <p:nvPr/>
          </p:nvCxnSpPr>
          <p:spPr>
            <a:xfrm rot="10800000" flipV="1">
              <a:off x="4740965" y="2085825"/>
              <a:ext cx="2566698" cy="279687"/>
            </a:xfrm>
            <a:prstGeom prst="bentConnector3">
              <a:avLst/>
            </a:prstGeom>
            <a:ln w="28575">
              <a:solidFill>
                <a:srgbClr val="FFC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sp>
        <p:nvSpPr>
          <p:cNvPr id="13" name="Rounded Rectangle 12"/>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 &quot;Click Sign In&quot;"/>
          <p:cNvSpPr txBox="1"/>
          <p:nvPr/>
        </p:nvSpPr>
        <p:spPr>
          <a:xfrm>
            <a:off x="7375362" y="719585"/>
            <a:ext cx="1581665" cy="830997"/>
          </a:xfrm>
          <a:prstGeom prst="rect">
            <a:avLst/>
          </a:prstGeom>
          <a:noFill/>
        </p:spPr>
        <p:txBody>
          <a:bodyPr wrap="square" rtlCol="0">
            <a:spAutoFit/>
          </a:bodyPr>
          <a:lstStyle/>
          <a:p>
            <a:r>
              <a:rPr lang="en-US" sz="1600" b="1" dirty="0"/>
              <a:t>1) Click Sign In to bring up the login page</a:t>
            </a:r>
          </a:p>
        </p:txBody>
      </p:sp>
      <p:sp>
        <p:nvSpPr>
          <p:cNvPr id="25" name="TextBox 24"/>
          <p:cNvSpPr txBox="1"/>
          <p:nvPr/>
        </p:nvSpPr>
        <p:spPr>
          <a:xfrm>
            <a:off x="7375362" y="12357"/>
            <a:ext cx="1581665" cy="646331"/>
          </a:xfrm>
          <a:prstGeom prst="rect">
            <a:avLst/>
          </a:prstGeom>
          <a:noFill/>
        </p:spPr>
        <p:txBody>
          <a:bodyPr wrap="square" rtlCol="0">
            <a:spAutoFit/>
          </a:bodyPr>
          <a:lstStyle/>
          <a:p>
            <a:pPr algn="ctr"/>
            <a:r>
              <a:rPr lang="en-US" b="1" dirty="0">
                <a:solidFill>
                  <a:schemeClr val="bg1"/>
                </a:solidFill>
              </a:rPr>
              <a:t>Logging In to Power BI</a:t>
            </a:r>
          </a:p>
        </p:txBody>
      </p:sp>
      <p:sp>
        <p:nvSpPr>
          <p:cNvPr id="26" name="Text - &quot;Login&quot;"/>
          <p:cNvSpPr txBox="1"/>
          <p:nvPr/>
        </p:nvSpPr>
        <p:spPr>
          <a:xfrm>
            <a:off x="7375363" y="1561734"/>
            <a:ext cx="1638484" cy="830997"/>
          </a:xfrm>
          <a:prstGeom prst="rect">
            <a:avLst/>
          </a:prstGeom>
          <a:noFill/>
        </p:spPr>
        <p:txBody>
          <a:bodyPr wrap="square" rtlCol="0">
            <a:spAutoFit/>
          </a:bodyPr>
          <a:lstStyle/>
          <a:p>
            <a:r>
              <a:rPr lang="en-US" sz="1600" b="1" dirty="0"/>
              <a:t>2) Log in with your </a:t>
            </a:r>
            <a:r>
              <a:rPr lang="en-US" sz="1600" b="1" dirty="0">
                <a:solidFill>
                  <a:srgbClr val="FFC000"/>
                </a:solidFill>
              </a:rPr>
              <a:t>SU credentials</a:t>
            </a:r>
          </a:p>
        </p:txBody>
      </p:sp>
      <p:pic>
        <p:nvPicPr>
          <p:cNvPr id="17" name="Picture 16">
            <a:hlinkClick r:id="rId5" action="ppaction://hlinksldjump" tooltip="Home"/>
            <a:hlinkHover r:id="" action="ppaction://noaction" highlightClick="1"/>
            <a:extLst>
              <a:ext uri="{FF2B5EF4-FFF2-40B4-BE49-F238E27FC236}">
                <a16:creationId xmlns:a16="http://schemas.microsoft.com/office/drawing/2014/main" id="{FB454404-7219-444D-A1A4-770A7EE2611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18" name="Picture 17">
            <a:hlinkClick r:id="rId7" action="ppaction://hlinksldjump" tooltip="How Does Power BI Work With Seattle U?"/>
            <a:hlinkHover r:id="" action="ppaction://noaction" highlightClick="1"/>
            <a:extLst>
              <a:ext uri="{FF2B5EF4-FFF2-40B4-BE49-F238E27FC236}">
                <a16:creationId xmlns:a16="http://schemas.microsoft.com/office/drawing/2014/main" id="{D605B1ED-E55F-D64C-8305-FBF61D4E26E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19" name="Picture 18">
            <a:hlinkClick r:id="rId9" action="ppaction://hlinksldjump" tooltip="How Do I Navigate Power BI?"/>
            <a:hlinkHover r:id="" action="ppaction://noaction" highlightClick="1"/>
            <a:extLst>
              <a:ext uri="{FF2B5EF4-FFF2-40B4-BE49-F238E27FC236}">
                <a16:creationId xmlns:a16="http://schemas.microsoft.com/office/drawing/2014/main" id="{F5C94FBD-631C-084C-AA6D-5AC11571C4F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0" name="Picture 19">
            <a:hlinkClick r:id="rId11" action="ppaction://hlinksldjump" tooltip="End Presentation"/>
            <a:hlinkHover r:id="" action="ppaction://noaction" highlightClick="1"/>
            <a:extLst>
              <a:ext uri="{FF2B5EF4-FFF2-40B4-BE49-F238E27FC236}">
                <a16:creationId xmlns:a16="http://schemas.microsoft.com/office/drawing/2014/main" id="{CAD1236B-A231-DE49-8334-E05881F7A4A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pic>
        <p:nvPicPr>
          <p:cNvPr id="21" name="Picture 20"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22" name="Group 21"/>
          <p:cNvGrpSpPr/>
          <p:nvPr/>
        </p:nvGrpSpPr>
        <p:grpSpPr>
          <a:xfrm>
            <a:off x="-157418" y="1376979"/>
            <a:ext cx="651627" cy="1566708"/>
            <a:chOff x="-157418" y="1376979"/>
            <a:chExt cx="651627" cy="1566708"/>
          </a:xfrm>
        </p:grpSpPr>
        <p:cxnSp>
          <p:nvCxnSpPr>
            <p:cNvPr id="27" name="Straight Connector 26"/>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468331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Directions Background"/>
          <p:cNvSpPr/>
          <p:nvPr/>
        </p:nvSpPr>
        <p:spPr>
          <a:xfrm>
            <a:off x="6996947" y="0"/>
            <a:ext cx="2163038" cy="5143500"/>
          </a:xfrm>
          <a:prstGeom prst="rect">
            <a:avLst/>
          </a:prstGeom>
          <a:solidFill>
            <a:schemeClr val="tx1">
              <a:lumMod val="85000"/>
              <a:lumOff val="15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Image - Sign-i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9225" y="448235"/>
            <a:ext cx="6385010" cy="3654346"/>
          </a:xfrm>
          <a:prstGeom prst="rect">
            <a:avLst/>
          </a:prstGeom>
        </p:spPr>
      </p:pic>
      <p:pic>
        <p:nvPicPr>
          <p:cNvPr id="6" name="Image - Logi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7156172" cy="5143500"/>
          </a:xfrm>
          <a:prstGeom prst="rect">
            <a:avLst/>
          </a:prstGeom>
        </p:spPr>
      </p:pic>
      <p:sp>
        <p:nvSpPr>
          <p:cNvPr id="12" name="Action Button: Custom 11">
            <a:hlinkClick r:id="rId4" action="ppaction://hlinksldjump" highlightClick="1"/>
          </p:cNvPr>
          <p:cNvSpPr/>
          <p:nvPr/>
        </p:nvSpPr>
        <p:spPr>
          <a:xfrm>
            <a:off x="2600696" y="2173791"/>
            <a:ext cx="2006931" cy="308152"/>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 Password"/>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3" y="0"/>
            <a:ext cx="7156945" cy="5149646"/>
          </a:xfrm>
          <a:prstGeom prst="rect">
            <a:avLst/>
          </a:prstGeom>
        </p:spPr>
      </p:pic>
      <p:sp>
        <p:nvSpPr>
          <p:cNvPr id="10" name="Text - &quot;Password&quot;"/>
          <p:cNvSpPr txBox="1"/>
          <p:nvPr/>
        </p:nvSpPr>
        <p:spPr>
          <a:xfrm>
            <a:off x="7375363" y="2403883"/>
            <a:ext cx="1581664" cy="830997"/>
          </a:xfrm>
          <a:prstGeom prst="rect">
            <a:avLst/>
          </a:prstGeom>
          <a:noFill/>
        </p:spPr>
        <p:txBody>
          <a:bodyPr wrap="square" rtlCol="0">
            <a:spAutoFit/>
          </a:bodyPr>
          <a:lstStyle/>
          <a:p>
            <a:r>
              <a:rPr lang="en-US" sz="1600" b="1" dirty="0"/>
              <a:t>3) Enter your </a:t>
            </a:r>
            <a:r>
              <a:rPr lang="en-US" sz="1600" b="1" dirty="0">
                <a:solidFill>
                  <a:srgbClr val="FFC000"/>
                </a:solidFill>
              </a:rPr>
              <a:t>SU login password </a:t>
            </a:r>
            <a:r>
              <a:rPr lang="en-US" sz="1600" b="1" dirty="0"/>
              <a:t>to continue</a:t>
            </a:r>
          </a:p>
        </p:txBody>
      </p:sp>
      <p:pic>
        <p:nvPicPr>
          <p:cNvPr id="17" name="Image - Logi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238" y="0"/>
            <a:ext cx="7156172" cy="5143500"/>
          </a:xfrm>
          <a:prstGeom prst="rect">
            <a:avLst/>
          </a:prstGeom>
        </p:spPr>
      </p:pic>
      <p:sp>
        <p:nvSpPr>
          <p:cNvPr id="11" name="Action Button: Custom 10">
            <a:hlinkClick r:id="rId6" action="ppaction://hlinksldjump" highlightClick="1"/>
          </p:cNvPr>
          <p:cNvSpPr/>
          <p:nvPr/>
        </p:nvSpPr>
        <p:spPr>
          <a:xfrm>
            <a:off x="2533650" y="2173791"/>
            <a:ext cx="2073977" cy="308151"/>
          </a:xfrm>
          <a:prstGeom prst="actionButtonBlank">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a:t>
            </a:r>
          </a:p>
        </p:txBody>
      </p:sp>
      <p:cxnSp>
        <p:nvCxnSpPr>
          <p:cNvPr id="3" name="Elbow Connector 2"/>
          <p:cNvCxnSpPr>
            <a:stCxn id="10" idx="1"/>
            <a:endCxn id="11" idx="0"/>
          </p:cNvCxnSpPr>
          <p:nvPr/>
        </p:nvCxnSpPr>
        <p:spPr>
          <a:xfrm rot="10800000">
            <a:off x="4607627" y="2327868"/>
            <a:ext cx="2767736" cy="491515"/>
          </a:xfrm>
          <a:prstGeom prst="bentConnector3">
            <a:avLst/>
          </a:prstGeom>
          <a:ln w="28575">
            <a:solidFill>
              <a:srgbClr val="FFC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 &quot;Click Sign In&quot;"/>
          <p:cNvSpPr txBox="1"/>
          <p:nvPr/>
        </p:nvSpPr>
        <p:spPr>
          <a:xfrm>
            <a:off x="7375362" y="719585"/>
            <a:ext cx="1581665" cy="830997"/>
          </a:xfrm>
          <a:prstGeom prst="rect">
            <a:avLst/>
          </a:prstGeom>
          <a:noFill/>
        </p:spPr>
        <p:txBody>
          <a:bodyPr wrap="square" rtlCol="0">
            <a:spAutoFit/>
          </a:bodyPr>
          <a:lstStyle/>
          <a:p>
            <a:r>
              <a:rPr lang="en-US" sz="1600" b="1" dirty="0"/>
              <a:t>1) Click Sign In to bring up the login page</a:t>
            </a:r>
          </a:p>
        </p:txBody>
      </p:sp>
      <p:sp>
        <p:nvSpPr>
          <p:cNvPr id="22" name="TextBox 21"/>
          <p:cNvSpPr txBox="1"/>
          <p:nvPr/>
        </p:nvSpPr>
        <p:spPr>
          <a:xfrm>
            <a:off x="7375362" y="12357"/>
            <a:ext cx="1581665" cy="646331"/>
          </a:xfrm>
          <a:prstGeom prst="rect">
            <a:avLst/>
          </a:prstGeom>
          <a:noFill/>
        </p:spPr>
        <p:txBody>
          <a:bodyPr wrap="square" rtlCol="0">
            <a:spAutoFit/>
          </a:bodyPr>
          <a:lstStyle/>
          <a:p>
            <a:pPr algn="ctr"/>
            <a:r>
              <a:rPr lang="en-US" b="1" dirty="0">
                <a:solidFill>
                  <a:schemeClr val="bg1"/>
                </a:solidFill>
              </a:rPr>
              <a:t>Logging In to Power BI</a:t>
            </a:r>
          </a:p>
        </p:txBody>
      </p:sp>
      <p:sp>
        <p:nvSpPr>
          <p:cNvPr id="23" name="Text - &quot;Login&quot;"/>
          <p:cNvSpPr txBox="1"/>
          <p:nvPr/>
        </p:nvSpPr>
        <p:spPr>
          <a:xfrm>
            <a:off x="7375363" y="1561734"/>
            <a:ext cx="1638484" cy="830997"/>
          </a:xfrm>
          <a:prstGeom prst="rect">
            <a:avLst/>
          </a:prstGeom>
          <a:noFill/>
        </p:spPr>
        <p:txBody>
          <a:bodyPr wrap="square" rtlCol="0">
            <a:spAutoFit/>
          </a:bodyPr>
          <a:lstStyle/>
          <a:p>
            <a:r>
              <a:rPr lang="en-US" sz="1600" b="1" dirty="0"/>
              <a:t>2) Log in with your SU credentials</a:t>
            </a:r>
          </a:p>
        </p:txBody>
      </p:sp>
      <p:pic>
        <p:nvPicPr>
          <p:cNvPr id="21" name="Picture 20">
            <a:hlinkClick r:id="rId7" action="ppaction://hlinksldjump" tooltip="Home"/>
            <a:hlinkHover r:id="" action="ppaction://noaction" highlightClick="1"/>
            <a:extLst>
              <a:ext uri="{FF2B5EF4-FFF2-40B4-BE49-F238E27FC236}">
                <a16:creationId xmlns:a16="http://schemas.microsoft.com/office/drawing/2014/main" id="{7330836B-F4D6-AE4C-8A80-AFFCB12BE12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24" name="Picture 23">
            <a:hlinkClick r:id="rId9" action="ppaction://hlinksldjump" tooltip="How Does Power BI Work With Seattle U?"/>
            <a:hlinkHover r:id="" action="ppaction://noaction" highlightClick="1"/>
            <a:extLst>
              <a:ext uri="{FF2B5EF4-FFF2-40B4-BE49-F238E27FC236}">
                <a16:creationId xmlns:a16="http://schemas.microsoft.com/office/drawing/2014/main" id="{55268CDF-1318-344D-A710-8DAA5AE90F6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25" name="Picture 24">
            <a:hlinkClick r:id="rId11" action="ppaction://hlinksldjump" tooltip="How Do I Navigate Power BI?"/>
            <a:hlinkHover r:id="" action="ppaction://noaction" highlightClick="1"/>
            <a:extLst>
              <a:ext uri="{FF2B5EF4-FFF2-40B4-BE49-F238E27FC236}">
                <a16:creationId xmlns:a16="http://schemas.microsoft.com/office/drawing/2014/main" id="{183DA01C-C915-354C-934A-D0B5444FFC1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6" name="Picture 25">
            <a:hlinkClick r:id="rId13" action="ppaction://hlinksldjump" tooltip="End Presentation"/>
            <a:hlinkHover r:id="" action="ppaction://noaction" highlightClick="1"/>
            <a:extLst>
              <a:ext uri="{FF2B5EF4-FFF2-40B4-BE49-F238E27FC236}">
                <a16:creationId xmlns:a16="http://schemas.microsoft.com/office/drawing/2014/main" id="{99E5C574-6AB8-D247-89C1-0F3AEEB86A49}"/>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pic>
        <p:nvPicPr>
          <p:cNvPr id="27" name="Picture 26"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28" name="Group 27"/>
          <p:cNvGrpSpPr/>
          <p:nvPr/>
        </p:nvGrpSpPr>
        <p:grpSpPr>
          <a:xfrm>
            <a:off x="-157418" y="1376979"/>
            <a:ext cx="651627" cy="1566708"/>
            <a:chOff x="-157418" y="1376979"/>
            <a:chExt cx="651627" cy="1566708"/>
          </a:xfrm>
        </p:grpSpPr>
        <p:cxnSp>
          <p:nvCxnSpPr>
            <p:cNvPr id="29" name="Straight Connector 28"/>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732513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to navigate this </a:t>
            </a:r>
            <a:br>
              <a:rPr lang="en-US" sz="3200" dirty="0"/>
            </a:br>
            <a:r>
              <a:rPr lang="en-US" sz="3200" dirty="0"/>
              <a:t>Interactive PowerPoint Presentation</a:t>
            </a:r>
          </a:p>
        </p:txBody>
      </p:sp>
      <p:sp>
        <p:nvSpPr>
          <p:cNvPr id="3" name="TextBox 2"/>
          <p:cNvSpPr txBox="1"/>
          <p:nvPr/>
        </p:nvSpPr>
        <p:spPr>
          <a:xfrm>
            <a:off x="367019" y="1428531"/>
            <a:ext cx="8409963" cy="369332"/>
          </a:xfrm>
          <a:prstGeom prst="rect">
            <a:avLst/>
          </a:prstGeom>
          <a:noFill/>
        </p:spPr>
        <p:txBody>
          <a:bodyPr wrap="square" rtlCol="0">
            <a:spAutoFit/>
          </a:bodyPr>
          <a:lstStyle/>
          <a:p>
            <a:pPr algn="ctr"/>
            <a:r>
              <a:rPr lang="en-US" dirty="0"/>
              <a:t>This presentation is designed to be an interactive space while providing information.</a:t>
            </a:r>
          </a:p>
        </p:txBody>
      </p:sp>
      <p:sp>
        <p:nvSpPr>
          <p:cNvPr id="6" name="TextBox 5"/>
          <p:cNvSpPr txBox="1"/>
          <p:nvPr/>
        </p:nvSpPr>
        <p:spPr>
          <a:xfrm>
            <a:off x="367018" y="1797863"/>
            <a:ext cx="8409963" cy="646331"/>
          </a:xfrm>
          <a:prstGeom prst="rect">
            <a:avLst/>
          </a:prstGeom>
          <a:noFill/>
        </p:spPr>
        <p:txBody>
          <a:bodyPr wrap="square" rtlCol="0">
            <a:spAutoFit/>
          </a:bodyPr>
          <a:lstStyle/>
          <a:p>
            <a:pPr algn="ctr"/>
            <a:r>
              <a:rPr lang="en-US" dirty="0"/>
              <a:t>Whenever you see a </a:t>
            </a:r>
            <a:r>
              <a:rPr lang="en-US" b="1" dirty="0">
                <a:solidFill>
                  <a:srgbClr val="FFC000"/>
                </a:solidFill>
              </a:rPr>
              <a:t>GOLD</a:t>
            </a:r>
            <a:r>
              <a:rPr lang="en-US" dirty="0"/>
              <a:t> ringed box, it means you can click or select </a:t>
            </a:r>
          </a:p>
          <a:p>
            <a:pPr algn="ctr"/>
            <a:r>
              <a:rPr lang="en-US" dirty="0"/>
              <a:t>an interaction within the presentation.</a:t>
            </a:r>
          </a:p>
        </p:txBody>
      </p:sp>
      <p:sp>
        <p:nvSpPr>
          <p:cNvPr id="7" name="Action Button: Custom 6">
            <a:hlinkClick r:id="" action="ppaction://noaction" highlightClick="1"/>
          </p:cNvPr>
          <p:cNvSpPr/>
          <p:nvPr/>
        </p:nvSpPr>
        <p:spPr>
          <a:xfrm>
            <a:off x="3620396" y="2536081"/>
            <a:ext cx="1903211" cy="830488"/>
          </a:xfrm>
          <a:prstGeom prst="actionButtonBlank">
            <a:avLst/>
          </a:prstGeom>
          <a:solidFill>
            <a:schemeClr val="bg1"/>
          </a:solid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Click or Select Here</a:t>
            </a:r>
          </a:p>
        </p:txBody>
      </p:sp>
      <p:sp>
        <p:nvSpPr>
          <p:cNvPr id="8" name="TextBox 7"/>
          <p:cNvSpPr txBox="1"/>
          <p:nvPr/>
        </p:nvSpPr>
        <p:spPr>
          <a:xfrm>
            <a:off x="908610" y="3597656"/>
            <a:ext cx="7326775" cy="646331"/>
          </a:xfrm>
          <a:prstGeom prst="rect">
            <a:avLst/>
          </a:prstGeom>
          <a:noFill/>
          <a:ln w="19050">
            <a:solidFill>
              <a:srgbClr val="FFC000"/>
            </a:solidFill>
            <a:prstDash val="dash"/>
          </a:ln>
        </p:spPr>
        <p:txBody>
          <a:bodyPr wrap="square" rtlCol="0">
            <a:spAutoFit/>
          </a:bodyPr>
          <a:lstStyle/>
          <a:p>
            <a:pPr algn="ctr"/>
            <a:r>
              <a:rPr lang="en-US" dirty="0"/>
              <a:t>Alternatively, you can also hit the [ENTER] or the [arrow keys] on your keyboard to navigate through animations.</a:t>
            </a:r>
          </a:p>
        </p:txBody>
      </p:sp>
      <p:sp>
        <p:nvSpPr>
          <p:cNvPr id="12" name="Rectangle 11">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Click Here to Continue</a:t>
            </a:r>
          </a:p>
        </p:txBody>
      </p:sp>
      <p:cxnSp>
        <p:nvCxnSpPr>
          <p:cNvPr id="9" name="Straight Arrow Connector 8">
            <a:extLst>
              <a:ext uri="{FF2B5EF4-FFF2-40B4-BE49-F238E27FC236}">
                <a16:creationId xmlns:a16="http://schemas.microsoft.com/office/drawing/2014/main" id="{8C8F4181-F10B-BA4D-8274-82C9C0D62313}"/>
              </a:ext>
            </a:extLst>
          </p:cNvPr>
          <p:cNvCxnSpPr>
            <a:stCxn id="7" idx="0"/>
          </p:cNvCxnSpPr>
          <p:nvPr/>
        </p:nvCxnSpPr>
        <p:spPr>
          <a:xfrm>
            <a:off x="5523607" y="2951325"/>
            <a:ext cx="3163194" cy="4814"/>
          </a:xfrm>
          <a:prstGeom prst="straightConnector1">
            <a:avLst/>
          </a:prstGeom>
          <a:ln w="19050">
            <a:solidFill>
              <a:srgbClr val="FFC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3899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2" presetClass="entr" presetSubtype="8"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nextCondLst>
                <p:cond evt="onClick" delay="0">
                  <p:tgtEl>
                    <p:spTgt spid="7"/>
                  </p:tgtEl>
                </p:cond>
              </p:nextCondLst>
            </p:seq>
          </p:childTnLst>
        </p:cTn>
      </p:par>
    </p:tnLst>
    <p:bldLst>
      <p:bldP spid="3" grpId="0"/>
      <p:bldP spid="6" grpId="0"/>
      <p:bldP spid="7" grpId="0" animBg="1"/>
      <p:bldP spid="8"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13634" y="0"/>
            <a:ext cx="6830366" cy="5143500"/>
          </a:xfrm>
          <a:prstGeom prst="rect">
            <a:avLst/>
          </a:prstGeom>
        </p:spPr>
      </p:pic>
      <p:sp>
        <p:nvSpPr>
          <p:cNvPr id="4" name="Rectangle 3"/>
          <p:cNvSpPr/>
          <p:nvPr/>
        </p:nvSpPr>
        <p:spPr>
          <a:xfrm>
            <a:off x="-1" y="0"/>
            <a:ext cx="2313635" cy="5143500"/>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70260" y="231615"/>
            <a:ext cx="1828815" cy="830997"/>
          </a:xfrm>
          <a:prstGeom prst="rect">
            <a:avLst/>
          </a:prstGeom>
          <a:noFill/>
        </p:spPr>
        <p:txBody>
          <a:bodyPr wrap="square" rtlCol="0">
            <a:spAutoFit/>
          </a:bodyPr>
          <a:lstStyle/>
          <a:p>
            <a:r>
              <a:rPr lang="en-US" sz="1600" b="1" dirty="0">
                <a:solidFill>
                  <a:schemeClr val="bg1"/>
                </a:solidFill>
              </a:rPr>
              <a:t>Navigating the Power BI </a:t>
            </a:r>
            <a:r>
              <a:rPr lang="en-US" sz="1600" b="1" dirty="0" err="1">
                <a:solidFill>
                  <a:schemeClr val="bg1"/>
                </a:solidFill>
              </a:rPr>
              <a:t>Webapp</a:t>
            </a:r>
            <a:r>
              <a:rPr lang="en-US" sz="1600" b="1" dirty="0">
                <a:solidFill>
                  <a:schemeClr val="bg1"/>
                </a:solidFill>
              </a:rPr>
              <a:t> Workspace</a:t>
            </a:r>
          </a:p>
        </p:txBody>
      </p:sp>
      <p:sp>
        <p:nvSpPr>
          <p:cNvPr id="8" name="TextBox 7"/>
          <p:cNvSpPr txBox="1"/>
          <p:nvPr/>
        </p:nvSpPr>
        <p:spPr>
          <a:xfrm>
            <a:off x="570260" y="1096894"/>
            <a:ext cx="1671695" cy="1815882"/>
          </a:xfrm>
          <a:prstGeom prst="rect">
            <a:avLst/>
          </a:prstGeom>
          <a:noFill/>
        </p:spPr>
        <p:txBody>
          <a:bodyPr wrap="square" rtlCol="0">
            <a:spAutoFit/>
          </a:bodyPr>
          <a:lstStyle/>
          <a:p>
            <a:r>
              <a:rPr lang="en-US" sz="1400" dirty="0">
                <a:solidFill>
                  <a:schemeClr val="bg1">
                    <a:lumMod val="95000"/>
                  </a:schemeClr>
                </a:solidFill>
              </a:rPr>
              <a:t>When you first open Power BI, you may see this default screen.  This is the Power BI dashboard, but this default page is not the most helpful.</a:t>
            </a:r>
          </a:p>
        </p:txBody>
      </p:sp>
      <p:sp>
        <p:nvSpPr>
          <p:cNvPr id="18" name="TextBox 17"/>
          <p:cNvSpPr txBox="1"/>
          <p:nvPr/>
        </p:nvSpPr>
        <p:spPr>
          <a:xfrm>
            <a:off x="570261" y="2980132"/>
            <a:ext cx="1745174" cy="1169551"/>
          </a:xfrm>
          <a:prstGeom prst="rect">
            <a:avLst/>
          </a:prstGeom>
          <a:noFill/>
        </p:spPr>
        <p:txBody>
          <a:bodyPr wrap="square" rtlCol="0">
            <a:spAutoFit/>
          </a:bodyPr>
          <a:lstStyle/>
          <a:p>
            <a:r>
              <a:rPr lang="en-US" sz="1400" dirty="0">
                <a:solidFill>
                  <a:schemeClr val="bg1"/>
                </a:solidFill>
              </a:rPr>
              <a:t>You will be using the toolbar here to navigate through the functions of the Power BI </a:t>
            </a:r>
            <a:r>
              <a:rPr lang="en-US" sz="1400" dirty="0" err="1">
                <a:solidFill>
                  <a:schemeClr val="bg1"/>
                </a:solidFill>
              </a:rPr>
              <a:t>Webapp</a:t>
            </a:r>
            <a:r>
              <a:rPr lang="en-US" sz="1400" dirty="0">
                <a:solidFill>
                  <a:schemeClr val="bg1"/>
                </a:solidFill>
              </a:rPr>
              <a:t>.</a:t>
            </a:r>
          </a:p>
        </p:txBody>
      </p:sp>
      <p:grpSp>
        <p:nvGrpSpPr>
          <p:cNvPr id="33" name="Group 32"/>
          <p:cNvGrpSpPr/>
          <p:nvPr/>
        </p:nvGrpSpPr>
        <p:grpSpPr>
          <a:xfrm>
            <a:off x="2276894" y="476391"/>
            <a:ext cx="1241495" cy="3088517"/>
            <a:chOff x="2068864" y="381965"/>
            <a:chExt cx="1241495" cy="3088517"/>
          </a:xfrm>
        </p:grpSpPr>
        <p:sp>
          <p:nvSpPr>
            <p:cNvPr id="20" name="Rectangle 19"/>
            <p:cNvSpPr/>
            <p:nvPr/>
          </p:nvSpPr>
          <p:spPr>
            <a:xfrm>
              <a:off x="2068864" y="381965"/>
              <a:ext cx="1241495" cy="2011038"/>
            </a:xfrm>
            <a:prstGeom prst="rect">
              <a:avLst/>
            </a:prstGeom>
            <a:solidFill>
              <a:schemeClr val="accent6">
                <a:lumMod val="60000"/>
                <a:lumOff val="40000"/>
                <a:alpha val="2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Elbow Connector 21"/>
            <p:cNvCxnSpPr>
              <a:stCxn id="18" idx="3"/>
            </p:cNvCxnSpPr>
            <p:nvPr/>
          </p:nvCxnSpPr>
          <p:spPr>
            <a:xfrm flipV="1">
              <a:off x="2107405" y="2525687"/>
              <a:ext cx="399409" cy="944795"/>
            </a:xfrm>
            <a:prstGeom prst="bentConnector2">
              <a:avLst/>
            </a:prstGeom>
            <a:ln w="19050">
              <a:solidFill>
                <a:schemeClr val="accent6">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570262" y="4217040"/>
            <a:ext cx="1708434" cy="738664"/>
          </a:xfrm>
          <a:prstGeom prst="rect">
            <a:avLst/>
          </a:prstGeom>
          <a:noFill/>
        </p:spPr>
        <p:txBody>
          <a:bodyPr wrap="square" rtlCol="0">
            <a:spAutoFit/>
          </a:bodyPr>
          <a:lstStyle/>
          <a:p>
            <a:r>
              <a:rPr lang="en-US" sz="1400" dirty="0">
                <a:solidFill>
                  <a:schemeClr val="bg1"/>
                </a:solidFill>
              </a:rPr>
              <a:t>Click on the </a:t>
            </a:r>
            <a:r>
              <a:rPr lang="en-US" sz="1400" b="1" dirty="0">
                <a:solidFill>
                  <a:srgbClr val="FFC000"/>
                </a:solidFill>
              </a:rPr>
              <a:t>Home button</a:t>
            </a:r>
            <a:r>
              <a:rPr lang="en-US" sz="1400" dirty="0"/>
              <a:t> </a:t>
            </a:r>
            <a:r>
              <a:rPr lang="en-US" sz="1400" dirty="0">
                <a:solidFill>
                  <a:schemeClr val="bg1"/>
                </a:solidFill>
              </a:rPr>
              <a:t>to go to the home page.</a:t>
            </a:r>
          </a:p>
        </p:txBody>
      </p:sp>
      <p:grpSp>
        <p:nvGrpSpPr>
          <p:cNvPr id="34" name="Group 33"/>
          <p:cNvGrpSpPr/>
          <p:nvPr/>
        </p:nvGrpSpPr>
        <p:grpSpPr>
          <a:xfrm>
            <a:off x="2278696" y="525240"/>
            <a:ext cx="1183642" cy="4061132"/>
            <a:chOff x="2069274" y="356065"/>
            <a:chExt cx="1183642" cy="4061132"/>
          </a:xfrm>
        </p:grpSpPr>
        <p:sp>
          <p:nvSpPr>
            <p:cNvPr id="30" name="Action Button: Custom 29">
              <a:hlinkClick r:id="rId4" action="ppaction://hlinksldjump" highlightClick="1"/>
            </p:cNvPr>
            <p:cNvSpPr/>
            <p:nvPr/>
          </p:nvSpPr>
          <p:spPr>
            <a:xfrm>
              <a:off x="2130219" y="356065"/>
              <a:ext cx="1122697" cy="256539"/>
            </a:xfrm>
            <a:prstGeom prst="actionButtonBlank">
              <a:avLst/>
            </a:prstGeom>
            <a:solidFill>
              <a:schemeClr val="bg1">
                <a:alpha val="0"/>
              </a:schemeClr>
            </a:solid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Elbow Connector 31"/>
            <p:cNvCxnSpPr>
              <a:stCxn id="26" idx="3"/>
              <a:endCxn id="30" idx="1"/>
            </p:cNvCxnSpPr>
            <p:nvPr/>
          </p:nvCxnSpPr>
          <p:spPr>
            <a:xfrm flipV="1">
              <a:off x="2069274" y="612604"/>
              <a:ext cx="622294" cy="3804593"/>
            </a:xfrm>
            <a:prstGeom prst="bentConnector2">
              <a:avLst/>
            </a:prstGeom>
            <a:ln w="19050">
              <a:solidFill>
                <a:srgbClr val="FFC000"/>
              </a:solidFill>
              <a:prstDash val="sysDot"/>
              <a:tailEnd type="triangle"/>
            </a:ln>
            <a:effectLst/>
          </p:spPr>
          <p:style>
            <a:lnRef idx="2">
              <a:schemeClr val="accent1"/>
            </a:lnRef>
            <a:fillRef idx="0">
              <a:schemeClr val="accent1"/>
            </a:fillRef>
            <a:effectRef idx="1">
              <a:schemeClr val="accent1"/>
            </a:effectRef>
            <a:fontRef idx="minor">
              <a:schemeClr val="tx1"/>
            </a:fontRef>
          </p:style>
        </p:cxnSp>
      </p:grpSp>
      <p:sp>
        <p:nvSpPr>
          <p:cNvPr id="14" name="Rounded Rectangle 13"/>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a:hlinkClick r:id="rId5" action="ppaction://hlinksldjump" tooltip="Home"/>
            <a:hlinkHover r:id="" action="ppaction://noaction" highlightClick="1"/>
            <a:extLst>
              <a:ext uri="{FF2B5EF4-FFF2-40B4-BE49-F238E27FC236}">
                <a16:creationId xmlns:a16="http://schemas.microsoft.com/office/drawing/2014/main" id="{79C22C77-A10D-9242-9B32-98C3D1ED35D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23" name="Picture 22">
            <a:hlinkClick r:id="rId7" action="ppaction://hlinksldjump" tooltip="How Does Power BI Work With Seattle U?"/>
            <a:hlinkHover r:id="" action="ppaction://noaction" highlightClick="1"/>
            <a:extLst>
              <a:ext uri="{FF2B5EF4-FFF2-40B4-BE49-F238E27FC236}">
                <a16:creationId xmlns:a16="http://schemas.microsoft.com/office/drawing/2014/main" id="{1FC683EC-FE8E-D643-886E-5B188424425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24" name="Picture 23">
            <a:hlinkClick r:id="rId9" action="ppaction://hlinksldjump" tooltip="How Do I Navigate Power BI?"/>
            <a:hlinkHover r:id="" action="ppaction://noaction" highlightClick="1"/>
            <a:extLst>
              <a:ext uri="{FF2B5EF4-FFF2-40B4-BE49-F238E27FC236}">
                <a16:creationId xmlns:a16="http://schemas.microsoft.com/office/drawing/2014/main" id="{2B55489B-A86C-0840-B1A9-A94620C3DCB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5" name="Picture 24">
            <a:hlinkClick r:id="rId11" action="ppaction://hlinksldjump" tooltip="End Presentation"/>
            <a:hlinkHover r:id="" action="ppaction://noaction" highlightClick="1"/>
            <a:extLst>
              <a:ext uri="{FF2B5EF4-FFF2-40B4-BE49-F238E27FC236}">
                <a16:creationId xmlns:a16="http://schemas.microsoft.com/office/drawing/2014/main" id="{2D68E364-568C-C348-BBC3-E40EB118DB2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pic>
        <p:nvPicPr>
          <p:cNvPr id="27" name="Picture 26"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28" name="Group 27"/>
          <p:cNvGrpSpPr/>
          <p:nvPr/>
        </p:nvGrpSpPr>
        <p:grpSpPr>
          <a:xfrm>
            <a:off x="-157418" y="1376979"/>
            <a:ext cx="651627" cy="1566708"/>
            <a:chOff x="-157418" y="1376979"/>
            <a:chExt cx="651627" cy="1566708"/>
          </a:xfrm>
        </p:grpSpPr>
        <p:cxnSp>
          <p:nvCxnSpPr>
            <p:cNvPr id="29" name="Straight Connector 28"/>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492832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8"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ight Triangle 43">
            <a:extLst>
              <a:ext uri="{FF2B5EF4-FFF2-40B4-BE49-F238E27FC236}">
                <a16:creationId xmlns:a16="http://schemas.microsoft.com/office/drawing/2014/main" id="{F14795ED-EC38-6646-8FBE-FF4965FAFB78}"/>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71" name="TextBox 70"/>
          <p:cNvSpPr txBox="1"/>
          <p:nvPr/>
        </p:nvSpPr>
        <p:spPr>
          <a:xfrm>
            <a:off x="680721" y="2081117"/>
            <a:ext cx="2957483" cy="2862322"/>
          </a:xfrm>
          <a:prstGeom prst="rect">
            <a:avLst/>
          </a:prstGeom>
          <a:solidFill>
            <a:schemeClr val="bg1">
              <a:alpha val="40000"/>
            </a:schemeClr>
          </a:solidFill>
        </p:spPr>
        <p:txBody>
          <a:bodyPr wrap="square" rtlCol="0">
            <a:spAutoFit/>
          </a:bodyPr>
          <a:lstStyle/>
          <a:p>
            <a:r>
              <a:rPr lang="en-US" dirty="0">
                <a:solidFill>
                  <a:schemeClr val="tx1">
                    <a:lumMod val="75000"/>
                    <a:lumOff val="25000"/>
                  </a:schemeClr>
                </a:solidFill>
              </a:rPr>
              <a:t>This is the main workspace for Power BI.  </a:t>
            </a:r>
          </a:p>
          <a:p>
            <a:r>
              <a:rPr lang="en-US" dirty="0">
                <a:solidFill>
                  <a:schemeClr val="tx1">
                    <a:lumMod val="75000"/>
                    <a:lumOff val="25000"/>
                  </a:schemeClr>
                </a:solidFill>
              </a:rPr>
              <a:t>This screen allows users to navigate the Power BI workspace, pull up reports, and share documents or dashboards with other Power BI users.</a:t>
            </a:r>
          </a:p>
          <a:p>
            <a:r>
              <a:rPr lang="en-US" dirty="0">
                <a:solidFill>
                  <a:schemeClr val="tx1">
                    <a:lumMod val="75000"/>
                    <a:lumOff val="25000"/>
                  </a:schemeClr>
                </a:solidFill>
              </a:rPr>
              <a:t>Let’s start with understanding the navigation pane.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93112" y="125520"/>
            <a:ext cx="4221818" cy="4903679"/>
          </a:xfrm>
          <a:prstGeom prst="rect">
            <a:avLst/>
          </a:prstGeom>
          <a:ln>
            <a:solidFill>
              <a:schemeClr val="tx1"/>
            </a:solidFill>
          </a:ln>
          <a:effectLst>
            <a:outerShdw blurRad="50800" dist="38100" dir="2700000" algn="tl" rotWithShape="0">
              <a:prstClr val="black">
                <a:alpha val="40000"/>
              </a:prstClr>
            </a:outerShdw>
          </a:effectLst>
        </p:spPr>
      </p:pic>
      <p:grpSp>
        <p:nvGrpSpPr>
          <p:cNvPr id="14" name="Group 13"/>
          <p:cNvGrpSpPr/>
          <p:nvPr/>
        </p:nvGrpSpPr>
        <p:grpSpPr>
          <a:xfrm>
            <a:off x="4410075" y="276225"/>
            <a:ext cx="3890790" cy="4752974"/>
            <a:chOff x="4410075" y="276225"/>
            <a:chExt cx="3890790" cy="4752974"/>
          </a:xfrm>
        </p:grpSpPr>
        <p:grpSp>
          <p:nvGrpSpPr>
            <p:cNvPr id="4" name="Group 3"/>
            <p:cNvGrpSpPr/>
            <p:nvPr/>
          </p:nvGrpSpPr>
          <p:grpSpPr>
            <a:xfrm>
              <a:off x="4410075" y="276225"/>
              <a:ext cx="3504855" cy="4752974"/>
              <a:chOff x="4410075" y="276225"/>
              <a:chExt cx="3504855" cy="4752974"/>
            </a:xfrm>
          </p:grpSpPr>
          <p:sp>
            <p:nvSpPr>
              <p:cNvPr id="46" name="Rectangle 45"/>
              <p:cNvSpPr/>
              <p:nvPr/>
            </p:nvSpPr>
            <p:spPr>
              <a:xfrm>
                <a:off x="4410075" y="276225"/>
                <a:ext cx="3504855" cy="4752974"/>
              </a:xfrm>
              <a:prstGeom prst="rect">
                <a:avLst/>
              </a:prstGeom>
              <a:solidFill>
                <a:srgbClr val="00B0F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Text- Dashboard Pane"/>
              <p:cNvGrpSpPr/>
              <p:nvPr/>
            </p:nvGrpSpPr>
            <p:grpSpPr>
              <a:xfrm>
                <a:off x="6193597" y="2435518"/>
                <a:ext cx="1479204" cy="924118"/>
                <a:chOff x="6193597" y="2435518"/>
                <a:chExt cx="1479204" cy="924118"/>
              </a:xfrm>
            </p:grpSpPr>
            <p:sp>
              <p:nvSpPr>
                <p:cNvPr id="47" name="TextBox 46"/>
                <p:cNvSpPr txBox="1"/>
                <p:nvPr/>
              </p:nvSpPr>
              <p:spPr>
                <a:xfrm>
                  <a:off x="6436111" y="2990304"/>
                  <a:ext cx="1236690" cy="369332"/>
                </a:xfrm>
                <a:prstGeom prst="rect">
                  <a:avLst/>
                </a:prstGeom>
                <a:solidFill>
                  <a:schemeClr val="bg1"/>
                </a:solidFill>
                <a:ln w="19050">
                  <a:solidFill>
                    <a:schemeClr val="tx2"/>
                  </a:solidFill>
                </a:ln>
                <a:effectLst>
                  <a:outerShdw blurRad="50800" dist="38100" dir="2700000" algn="tl" rotWithShape="0">
                    <a:prstClr val="black">
                      <a:alpha val="40000"/>
                    </a:prstClr>
                  </a:outerShdw>
                </a:effectLst>
              </p:spPr>
              <p:txBody>
                <a:bodyPr wrap="square" rtlCol="0">
                  <a:spAutoFit/>
                </a:bodyPr>
                <a:lstStyle/>
                <a:p>
                  <a:pPr algn="ctr"/>
                  <a:r>
                    <a:rPr lang="en-US" b="1" u="sng" dirty="0">
                      <a:solidFill>
                        <a:schemeClr val="tx2"/>
                      </a:solidFill>
                    </a:rPr>
                    <a:t>Workspace</a:t>
                  </a:r>
                </a:p>
              </p:txBody>
            </p:sp>
            <p:cxnSp>
              <p:nvCxnSpPr>
                <p:cNvPr id="57" name="Straight Connector 56"/>
                <p:cNvCxnSpPr>
                  <a:stCxn id="47" idx="0"/>
                </p:cNvCxnSpPr>
                <p:nvPr/>
              </p:nvCxnSpPr>
              <p:spPr>
                <a:xfrm flipH="1" flipV="1">
                  <a:off x="6193597" y="2435518"/>
                  <a:ext cx="860859" cy="554786"/>
                </a:xfrm>
                <a:prstGeom prst="line">
                  <a:avLst/>
                </a:prstGeom>
                <a:ln w="19050">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grpSp>
        </p:grpSp>
        <p:sp>
          <p:nvSpPr>
            <p:cNvPr id="65" name="Rectangle 64"/>
            <p:cNvSpPr/>
            <p:nvPr/>
          </p:nvSpPr>
          <p:spPr>
            <a:xfrm>
              <a:off x="6436112" y="3344396"/>
              <a:ext cx="1864753" cy="1150115"/>
            </a:xfrm>
            <a:prstGeom prst="rect">
              <a:avLst/>
            </a:prstGeom>
            <a:solidFill>
              <a:schemeClr val="bg1"/>
            </a:solidFill>
            <a:ln w="19050">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75000"/>
                      <a:lumOff val="25000"/>
                    </a:schemeClr>
                  </a:solidFill>
                </a:rPr>
                <a:t>Displays information based on the toolbar settings.  Clicking on an item on the dashboard will open it.</a:t>
              </a:r>
            </a:p>
          </p:txBody>
        </p:sp>
      </p:grpSp>
      <p:grpSp>
        <p:nvGrpSpPr>
          <p:cNvPr id="12" name="Group 11"/>
          <p:cNvGrpSpPr/>
          <p:nvPr/>
        </p:nvGrpSpPr>
        <p:grpSpPr>
          <a:xfrm>
            <a:off x="6699663" y="94717"/>
            <a:ext cx="1601202" cy="2257685"/>
            <a:chOff x="6699663" y="94717"/>
            <a:chExt cx="1601202" cy="2257685"/>
          </a:xfrm>
        </p:grpSpPr>
        <p:grpSp>
          <p:nvGrpSpPr>
            <p:cNvPr id="7" name="Group 6"/>
            <p:cNvGrpSpPr/>
            <p:nvPr/>
          </p:nvGrpSpPr>
          <p:grpSpPr>
            <a:xfrm>
              <a:off x="6888480" y="94717"/>
              <a:ext cx="1412385" cy="875870"/>
              <a:chOff x="6888480" y="94717"/>
              <a:chExt cx="1412385" cy="875870"/>
            </a:xfrm>
          </p:grpSpPr>
          <p:grpSp>
            <p:nvGrpSpPr>
              <p:cNvPr id="70" name="Group 69"/>
              <p:cNvGrpSpPr/>
              <p:nvPr/>
            </p:nvGrpSpPr>
            <p:grpSpPr>
              <a:xfrm>
                <a:off x="7162800" y="276225"/>
                <a:ext cx="1138065" cy="694362"/>
                <a:chOff x="7162800" y="276225"/>
                <a:chExt cx="1138065" cy="694362"/>
              </a:xfrm>
            </p:grpSpPr>
            <p:sp>
              <p:nvSpPr>
                <p:cNvPr id="52" name="TextBox 51"/>
                <p:cNvSpPr txBox="1"/>
                <p:nvPr/>
              </p:nvSpPr>
              <p:spPr>
                <a:xfrm>
                  <a:off x="7300454" y="601255"/>
                  <a:ext cx="1000411" cy="369332"/>
                </a:xfrm>
                <a:prstGeom prst="rect">
                  <a:avLst/>
                </a:prstGeom>
                <a:solidFill>
                  <a:schemeClr val="bg1"/>
                </a:solidFill>
                <a:ln w="19050">
                  <a:solidFill>
                    <a:schemeClr val="accent6">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b="1" u="sng" dirty="0">
                      <a:solidFill>
                        <a:schemeClr val="accent2">
                          <a:lumMod val="75000"/>
                        </a:schemeClr>
                      </a:solidFill>
                    </a:rPr>
                    <a:t>Settings</a:t>
                  </a:r>
                </a:p>
              </p:txBody>
            </p:sp>
            <p:cxnSp>
              <p:nvCxnSpPr>
                <p:cNvPr id="33" name="Straight Connector 32"/>
                <p:cNvCxnSpPr>
                  <a:stCxn id="52" idx="1"/>
                </p:cNvCxnSpPr>
                <p:nvPr/>
              </p:nvCxnSpPr>
              <p:spPr>
                <a:xfrm flipH="1" flipV="1">
                  <a:off x="7162800" y="276225"/>
                  <a:ext cx="137654" cy="509696"/>
                </a:xfrm>
                <a:prstGeom prst="line">
                  <a:avLst/>
                </a:prstGeom>
                <a:ln w="19050">
                  <a:solidFill>
                    <a:schemeClr val="accent6">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6" name="Rectangle 5"/>
              <p:cNvSpPr/>
              <p:nvPr/>
            </p:nvSpPr>
            <p:spPr>
              <a:xfrm>
                <a:off x="6888480" y="94717"/>
                <a:ext cx="1081357" cy="181508"/>
              </a:xfrm>
              <a:prstGeom prst="rect">
                <a:avLst/>
              </a:prstGeom>
              <a:solidFill>
                <a:schemeClr val="bg1">
                  <a:alpha val="0"/>
                </a:schemeClr>
              </a:solidFill>
              <a:ln w="19050">
                <a:solidFill>
                  <a:schemeClr val="accent6">
                    <a:lumMod val="50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6699663" y="967407"/>
              <a:ext cx="1601202" cy="1384995"/>
            </a:xfrm>
            <a:prstGeom prst="rect">
              <a:avLst/>
            </a:prstGeom>
            <a:solidFill>
              <a:schemeClr val="bg1"/>
            </a:solidFill>
            <a:ln w="19050">
              <a:solidFill>
                <a:schemeClr val="accent6">
                  <a:lumMod val="50000"/>
                </a:schemeClr>
              </a:solidFill>
              <a:prstDash val="solid"/>
            </a:ln>
            <a:effectLst>
              <a:outerShdw blurRad="50800" dist="38100" dir="2700000" algn="tl" rotWithShape="0">
                <a:prstClr val="black">
                  <a:alpha val="40000"/>
                </a:prstClr>
              </a:outerShdw>
            </a:effectLst>
          </p:spPr>
          <p:txBody>
            <a:bodyPr wrap="square" rtlCol="0">
              <a:spAutoFit/>
            </a:bodyPr>
            <a:lstStyle/>
            <a:p>
              <a:pPr marL="171450" indent="-171450">
                <a:buFont typeface="Arial" panose="020B0604020202020204" pitchFamily="34" charset="0"/>
                <a:buChar char="•"/>
              </a:pPr>
              <a:r>
                <a:rPr lang="en-US" sz="1400" dirty="0">
                  <a:solidFill>
                    <a:schemeClr val="tx1">
                      <a:lumMod val="75000"/>
                      <a:lumOff val="25000"/>
                    </a:schemeClr>
                  </a:solidFill>
                </a:rPr>
                <a:t>Notifications</a:t>
              </a:r>
            </a:p>
            <a:p>
              <a:pPr marL="171450" indent="-171450">
                <a:buFont typeface="Arial" panose="020B0604020202020204" pitchFamily="34" charset="0"/>
                <a:buChar char="•"/>
              </a:pPr>
              <a:r>
                <a:rPr lang="en-US" sz="1400" dirty="0">
                  <a:solidFill>
                    <a:schemeClr val="tx1">
                      <a:lumMod val="75000"/>
                      <a:lumOff val="25000"/>
                    </a:schemeClr>
                  </a:solidFill>
                </a:rPr>
                <a:t>Settings</a:t>
              </a:r>
            </a:p>
            <a:p>
              <a:pPr marL="171450" indent="-171450">
                <a:buFont typeface="Arial" panose="020B0604020202020204" pitchFamily="34" charset="0"/>
                <a:buChar char="•"/>
              </a:pPr>
              <a:r>
                <a:rPr lang="en-US" sz="1400" dirty="0">
                  <a:solidFill>
                    <a:schemeClr val="tx1">
                      <a:lumMod val="75000"/>
                      <a:lumOff val="25000"/>
                    </a:schemeClr>
                  </a:solidFill>
                </a:rPr>
                <a:t>Downloads</a:t>
              </a:r>
            </a:p>
            <a:p>
              <a:pPr marL="171450" indent="-171450">
                <a:buFont typeface="Arial" panose="020B0604020202020204" pitchFamily="34" charset="0"/>
                <a:buChar char="•"/>
              </a:pPr>
              <a:r>
                <a:rPr lang="en-US" sz="1400" dirty="0">
                  <a:solidFill>
                    <a:schemeClr val="tx1">
                      <a:lumMod val="75000"/>
                      <a:lumOff val="25000"/>
                    </a:schemeClr>
                  </a:solidFill>
                </a:rPr>
                <a:t>Help &amp; Support</a:t>
              </a:r>
            </a:p>
            <a:p>
              <a:pPr marL="171450" indent="-171450">
                <a:buFont typeface="Arial" panose="020B0604020202020204" pitchFamily="34" charset="0"/>
                <a:buChar char="•"/>
              </a:pPr>
              <a:r>
                <a:rPr lang="en-US" sz="1400" dirty="0">
                  <a:solidFill>
                    <a:schemeClr val="tx1">
                      <a:lumMod val="75000"/>
                      <a:lumOff val="25000"/>
                    </a:schemeClr>
                  </a:solidFill>
                </a:rPr>
                <a:t>Feedback</a:t>
              </a:r>
            </a:p>
            <a:p>
              <a:pPr marL="171450" indent="-171450">
                <a:buFont typeface="Arial" panose="020B0604020202020204" pitchFamily="34" charset="0"/>
                <a:buChar char="•"/>
              </a:pPr>
              <a:r>
                <a:rPr lang="en-US" sz="1400" dirty="0">
                  <a:solidFill>
                    <a:schemeClr val="tx1">
                      <a:lumMod val="75000"/>
                      <a:lumOff val="25000"/>
                    </a:schemeClr>
                  </a:solidFill>
                </a:rPr>
                <a:t>Profile</a:t>
              </a:r>
            </a:p>
          </p:txBody>
        </p:sp>
      </p:grpSp>
      <p:grpSp>
        <p:nvGrpSpPr>
          <p:cNvPr id="16" name="Group 15"/>
          <p:cNvGrpSpPr/>
          <p:nvPr/>
        </p:nvGrpSpPr>
        <p:grpSpPr>
          <a:xfrm>
            <a:off x="3693112" y="276225"/>
            <a:ext cx="2082228" cy="4752974"/>
            <a:chOff x="3693112" y="276225"/>
            <a:chExt cx="2082228" cy="4752974"/>
          </a:xfrm>
        </p:grpSpPr>
        <p:grpSp>
          <p:nvGrpSpPr>
            <p:cNvPr id="2" name="Group 1"/>
            <p:cNvGrpSpPr/>
            <p:nvPr/>
          </p:nvGrpSpPr>
          <p:grpSpPr>
            <a:xfrm>
              <a:off x="3693112" y="276225"/>
              <a:ext cx="1994274" cy="4752974"/>
              <a:chOff x="3693112" y="276225"/>
              <a:chExt cx="1994274" cy="4752974"/>
            </a:xfrm>
          </p:grpSpPr>
          <p:sp>
            <p:nvSpPr>
              <p:cNvPr id="48" name="Rectangle 47"/>
              <p:cNvSpPr/>
              <p:nvPr/>
            </p:nvSpPr>
            <p:spPr>
              <a:xfrm>
                <a:off x="3693112" y="276225"/>
                <a:ext cx="716963" cy="4752974"/>
              </a:xfrm>
              <a:prstGeom prst="rect">
                <a:avLst/>
              </a:prstGeom>
              <a:solidFill>
                <a:srgbClr val="FFC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8" name="Text - Toolbar Pane"/>
              <p:cNvGrpSpPr/>
              <p:nvPr/>
            </p:nvGrpSpPr>
            <p:grpSpPr>
              <a:xfrm>
                <a:off x="3849727" y="1481057"/>
                <a:ext cx="1837659" cy="2549410"/>
                <a:chOff x="3416200" y="1347937"/>
                <a:chExt cx="1837659" cy="2549410"/>
              </a:xfrm>
            </p:grpSpPr>
            <p:sp>
              <p:nvSpPr>
                <p:cNvPr id="49" name="TextBox 48"/>
                <p:cNvSpPr txBox="1"/>
                <p:nvPr/>
              </p:nvSpPr>
              <p:spPr>
                <a:xfrm>
                  <a:off x="3416200" y="3528015"/>
                  <a:ext cx="1837659" cy="369332"/>
                </a:xfrm>
                <a:prstGeom prst="rect">
                  <a:avLst/>
                </a:prstGeom>
                <a:solidFill>
                  <a:schemeClr val="bg1"/>
                </a:solidFill>
                <a:ln w="19050">
                  <a:solidFill>
                    <a:schemeClr val="accent6">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b="1" u="sng" dirty="0">
                      <a:solidFill>
                        <a:schemeClr val="accent6">
                          <a:lumMod val="75000"/>
                        </a:schemeClr>
                      </a:solidFill>
                    </a:rPr>
                    <a:t>Navigation Pane</a:t>
                  </a:r>
                </a:p>
              </p:txBody>
            </p:sp>
            <p:cxnSp>
              <p:nvCxnSpPr>
                <p:cNvPr id="63" name="Straight Connector 62"/>
                <p:cNvCxnSpPr>
                  <a:stCxn id="49" idx="0"/>
                </p:cNvCxnSpPr>
                <p:nvPr/>
              </p:nvCxnSpPr>
              <p:spPr>
                <a:xfrm flipH="1" flipV="1">
                  <a:off x="3618066" y="1347937"/>
                  <a:ext cx="716964" cy="2180078"/>
                </a:xfrm>
                <a:prstGeom prst="line">
                  <a:avLst/>
                </a:prstGeom>
                <a:ln w="19050">
                  <a:solidFill>
                    <a:schemeClr val="accent6">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grpSp>
        </p:grpSp>
        <p:sp>
          <p:nvSpPr>
            <p:cNvPr id="67" name="Rectangle 66"/>
            <p:cNvSpPr/>
            <p:nvPr/>
          </p:nvSpPr>
          <p:spPr>
            <a:xfrm>
              <a:off x="3848891" y="4030226"/>
              <a:ext cx="1926449" cy="499316"/>
            </a:xfrm>
            <a:prstGeom prst="rect">
              <a:avLst/>
            </a:prstGeom>
            <a:solidFill>
              <a:schemeClr val="bg1"/>
            </a:solidFill>
            <a:ln w="19050">
              <a:solidFill>
                <a:schemeClr val="accent6">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lumMod val="75000"/>
                      <a:lumOff val="25000"/>
                    </a:schemeClr>
                  </a:solidFill>
                </a:rPr>
                <a:t>The main navigation directory for Power BI.</a:t>
              </a:r>
            </a:p>
          </p:txBody>
        </p:sp>
      </p:grpSp>
      <p:sp>
        <p:nvSpPr>
          <p:cNvPr id="30" name="Rounded Rectangle 29"/>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38" name="Picture 37">
            <a:hlinkClick r:id="rId4" action="ppaction://hlinksldjump" tooltip="Home"/>
            <a:hlinkHover r:id="" action="ppaction://noaction" highlightClick="1"/>
            <a:extLst>
              <a:ext uri="{FF2B5EF4-FFF2-40B4-BE49-F238E27FC236}">
                <a16:creationId xmlns:a16="http://schemas.microsoft.com/office/drawing/2014/main" id="{523CBFD6-C0EF-DB44-989E-772142ED4F2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39" name="Picture 38">
            <a:hlinkClick r:id="rId6" action="ppaction://hlinksldjump" tooltip="How Does Power BI Work With Seattle U?"/>
            <a:hlinkHover r:id="" action="ppaction://noaction" highlightClick="1"/>
            <a:extLst>
              <a:ext uri="{FF2B5EF4-FFF2-40B4-BE49-F238E27FC236}">
                <a16:creationId xmlns:a16="http://schemas.microsoft.com/office/drawing/2014/main" id="{D216B52D-54B7-2648-B7C3-B8B8F134C5B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40" name="Picture 39">
            <a:hlinkClick r:id="rId8" action="ppaction://hlinksldjump" tooltip="How Do I Navigate Power BI?"/>
            <a:hlinkHover r:id="" action="ppaction://noaction" highlightClick="1"/>
            <a:extLst>
              <a:ext uri="{FF2B5EF4-FFF2-40B4-BE49-F238E27FC236}">
                <a16:creationId xmlns:a16="http://schemas.microsoft.com/office/drawing/2014/main" id="{8B26940B-419A-1C4D-9C64-25201EC0B0D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41" name="Picture 40">
            <a:hlinkClick r:id="rId10" action="ppaction://hlinksldjump" tooltip="End Presentation"/>
            <a:hlinkHover r:id="" action="ppaction://noaction" highlightClick="1"/>
            <a:extLst>
              <a:ext uri="{FF2B5EF4-FFF2-40B4-BE49-F238E27FC236}">
                <a16:creationId xmlns:a16="http://schemas.microsoft.com/office/drawing/2014/main" id="{822051D6-9F23-CC44-917C-B1444E34844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43" name="Title 1">
            <a:extLst>
              <a:ext uri="{FF2B5EF4-FFF2-40B4-BE49-F238E27FC236}">
                <a16:creationId xmlns:a16="http://schemas.microsoft.com/office/drawing/2014/main" id="{7989B1B4-CEAF-AA45-8A82-A717BFFDB782}"/>
              </a:ext>
            </a:extLst>
          </p:cNvPr>
          <p:cNvSpPr txBox="1">
            <a:spLocks/>
          </p:cNvSpPr>
          <p:nvPr/>
        </p:nvSpPr>
        <p:spPr>
          <a:xfrm>
            <a:off x="680721" y="341798"/>
            <a:ext cx="8006079" cy="183428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a:solidFill>
                  <a:srgbClr val="000000"/>
                </a:solidFill>
                <a:latin typeface="Rockwell"/>
                <a:ea typeface="+mj-ea"/>
                <a:cs typeface="+mj-cs"/>
              </a:defRPr>
            </a:lvl1pPr>
          </a:lstStyle>
          <a:p>
            <a:pPr algn="l"/>
            <a:r>
              <a:rPr lang="en-US" dirty="0"/>
              <a:t>Navigating </a:t>
            </a:r>
            <a:br>
              <a:rPr lang="en-US" dirty="0"/>
            </a:br>
            <a:r>
              <a:rPr lang="en-US" dirty="0"/>
              <a:t>the Power BI</a:t>
            </a:r>
            <a:br>
              <a:rPr lang="en-US" dirty="0"/>
            </a:br>
            <a:r>
              <a:rPr lang="en-US" dirty="0"/>
              <a:t>Workspace</a:t>
            </a:r>
          </a:p>
        </p:txBody>
      </p:sp>
      <p:sp>
        <p:nvSpPr>
          <p:cNvPr id="45" name="TextBox 44">
            <a:extLst>
              <a:ext uri="{FF2B5EF4-FFF2-40B4-BE49-F238E27FC236}">
                <a16:creationId xmlns:a16="http://schemas.microsoft.com/office/drawing/2014/main" id="{DF2ED3B8-61FD-6C46-9C49-AD6FF3B4AFDA}"/>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35" name="Picture 34"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36" name="Group 35"/>
          <p:cNvGrpSpPr/>
          <p:nvPr/>
        </p:nvGrpSpPr>
        <p:grpSpPr>
          <a:xfrm>
            <a:off x="-157418" y="1376979"/>
            <a:ext cx="651627" cy="1566708"/>
            <a:chOff x="-157418" y="1376979"/>
            <a:chExt cx="651627" cy="1566708"/>
          </a:xfrm>
        </p:grpSpPr>
        <p:cxnSp>
          <p:nvCxnSpPr>
            <p:cNvPr id="42" name="Straight Connector 41"/>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961593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ight Triangle 50">
            <a:extLst>
              <a:ext uri="{FF2B5EF4-FFF2-40B4-BE49-F238E27FC236}">
                <a16:creationId xmlns:a16="http://schemas.microsoft.com/office/drawing/2014/main" id="{275E9B86-AE8A-514A-9637-7B9D6B5AC8F3}"/>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48" name="Title 1"/>
          <p:cNvSpPr txBox="1">
            <a:spLocks/>
          </p:cNvSpPr>
          <p:nvPr/>
        </p:nvSpPr>
        <p:spPr>
          <a:xfrm>
            <a:off x="659950" y="341798"/>
            <a:ext cx="8026850" cy="183428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a:solidFill>
                  <a:srgbClr val="000000"/>
                </a:solidFill>
                <a:latin typeface="Rockwell"/>
                <a:ea typeface="+mj-ea"/>
                <a:cs typeface="+mj-cs"/>
              </a:defRPr>
            </a:lvl1pPr>
          </a:lstStyle>
          <a:p>
            <a:pPr algn="l"/>
            <a:r>
              <a:rPr lang="en-US" dirty="0"/>
              <a:t>Navigating </a:t>
            </a:r>
            <a:br>
              <a:rPr lang="en-US" dirty="0"/>
            </a:br>
            <a:r>
              <a:rPr lang="en-US" dirty="0"/>
              <a:t>the Power BI</a:t>
            </a:r>
            <a:br>
              <a:rPr lang="en-US" dirty="0"/>
            </a:br>
            <a:r>
              <a:rPr lang="en-US" dirty="0"/>
              <a:t>Workspace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93112" y="125520"/>
            <a:ext cx="4221818" cy="4903679"/>
          </a:xfrm>
          <a:prstGeom prst="rect">
            <a:avLst/>
          </a:prstGeom>
          <a:ln>
            <a:solidFill>
              <a:schemeClr val="tx1"/>
            </a:solidFill>
          </a:ln>
          <a:effectLst>
            <a:outerShdw blurRad="50800" dist="38100" dir="2700000" algn="tl" rotWithShape="0">
              <a:prstClr val="black">
                <a:alpha val="40000"/>
              </a:prstClr>
            </a:outerShdw>
          </a:effectLst>
        </p:spPr>
      </p:pic>
      <p:grpSp>
        <p:nvGrpSpPr>
          <p:cNvPr id="18" name="Group 17"/>
          <p:cNvGrpSpPr/>
          <p:nvPr/>
        </p:nvGrpSpPr>
        <p:grpSpPr>
          <a:xfrm>
            <a:off x="3693112" y="417408"/>
            <a:ext cx="720138" cy="1051067"/>
            <a:chOff x="5445712" y="1371496"/>
            <a:chExt cx="572116" cy="835024"/>
          </a:xfrm>
        </p:grpSpPr>
        <p:sp>
          <p:nvSpPr>
            <p:cNvPr id="6" name="Rectangle 5"/>
            <p:cNvSpPr/>
            <p:nvPr/>
          </p:nvSpPr>
          <p:spPr>
            <a:xfrm>
              <a:off x="5445712" y="1371496"/>
              <a:ext cx="572116" cy="123825"/>
            </a:xfrm>
            <a:prstGeom prst="rect">
              <a:avLst/>
            </a:prstGeom>
            <a:solidFill>
              <a:srgbClr val="FF00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445712" y="1495321"/>
              <a:ext cx="572116" cy="123825"/>
            </a:xfrm>
            <a:prstGeom prst="rect">
              <a:avLst/>
            </a:prstGeom>
            <a:solidFill>
              <a:schemeClr val="accent3">
                <a:lumMod val="75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445712" y="1619146"/>
              <a:ext cx="572116" cy="123825"/>
            </a:xfrm>
            <a:prstGeom prst="rect">
              <a:avLst/>
            </a:prstGeom>
            <a:solidFill>
              <a:schemeClr val="accent4">
                <a:lumMod val="75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445712" y="1742971"/>
              <a:ext cx="572116" cy="123825"/>
            </a:xfrm>
            <a:prstGeom prst="rect">
              <a:avLst/>
            </a:prstGeom>
            <a:solidFill>
              <a:srgbClr val="00B0F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445712" y="1866796"/>
              <a:ext cx="572116" cy="110918"/>
            </a:xfrm>
            <a:prstGeom prst="rect">
              <a:avLst/>
            </a:prstGeom>
            <a:solidFill>
              <a:srgbClr val="FFC0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445712" y="1977713"/>
              <a:ext cx="572116" cy="228807"/>
            </a:xfrm>
            <a:prstGeom prst="rect">
              <a:avLst/>
            </a:prstGeom>
            <a:solidFill>
              <a:schemeClr val="accent6">
                <a:lumMod val="5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ounded Rectangle 4"/>
          <p:cNvSpPr/>
          <p:nvPr/>
        </p:nvSpPr>
        <p:spPr>
          <a:xfrm>
            <a:off x="646114" y="2255591"/>
            <a:ext cx="2743206" cy="286300"/>
          </a:xfrm>
          <a:prstGeom prst="roundRect">
            <a:avLst/>
          </a:prstGeom>
          <a:solidFill>
            <a:schemeClr val="bg1"/>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Home</a:t>
            </a:r>
            <a:endParaRPr lang="en-US" dirty="0"/>
          </a:p>
        </p:txBody>
      </p:sp>
      <p:sp>
        <p:nvSpPr>
          <p:cNvPr id="23" name="Rounded Rectangle 22"/>
          <p:cNvSpPr/>
          <p:nvPr/>
        </p:nvSpPr>
        <p:spPr>
          <a:xfrm>
            <a:off x="646114" y="2627661"/>
            <a:ext cx="2743206" cy="286300"/>
          </a:xfrm>
          <a:prstGeom prst="roundRect">
            <a:avLst/>
          </a:prstGeom>
          <a:solidFill>
            <a:schemeClr val="bg1"/>
          </a:solid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3">
                    <a:lumMod val="75000"/>
                  </a:schemeClr>
                </a:solidFill>
              </a:rPr>
              <a:t>Favorites</a:t>
            </a:r>
            <a:endParaRPr lang="en-US" dirty="0"/>
          </a:p>
        </p:txBody>
      </p:sp>
      <p:sp>
        <p:nvSpPr>
          <p:cNvPr id="24" name="Rounded Rectangle 23"/>
          <p:cNvSpPr/>
          <p:nvPr/>
        </p:nvSpPr>
        <p:spPr>
          <a:xfrm>
            <a:off x="646114" y="3001170"/>
            <a:ext cx="2743206" cy="286300"/>
          </a:xfrm>
          <a:prstGeom prst="roundRect">
            <a:avLst/>
          </a:prstGeom>
          <a:solidFill>
            <a:schemeClr val="bg1"/>
          </a:solidFill>
          <a:ln w="127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030A0"/>
                </a:solidFill>
              </a:rPr>
              <a:t>Recent</a:t>
            </a:r>
            <a:endParaRPr lang="en-US" dirty="0"/>
          </a:p>
        </p:txBody>
      </p:sp>
      <p:sp>
        <p:nvSpPr>
          <p:cNvPr id="25" name="Rounded Rectangle 24"/>
          <p:cNvSpPr/>
          <p:nvPr/>
        </p:nvSpPr>
        <p:spPr>
          <a:xfrm>
            <a:off x="646113" y="3374679"/>
            <a:ext cx="2743206" cy="286300"/>
          </a:xfrm>
          <a:prstGeom prst="roundRect">
            <a:avLst/>
          </a:prstGeom>
          <a:solidFill>
            <a:schemeClr val="bg1"/>
          </a:solidFill>
          <a:ln w="127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0F0"/>
                </a:solidFill>
              </a:rPr>
              <a:t>Apps</a:t>
            </a:r>
            <a:endParaRPr lang="en-US" dirty="0"/>
          </a:p>
        </p:txBody>
      </p:sp>
      <p:sp>
        <p:nvSpPr>
          <p:cNvPr id="26" name="Rounded Rectangle 25"/>
          <p:cNvSpPr/>
          <p:nvPr/>
        </p:nvSpPr>
        <p:spPr>
          <a:xfrm>
            <a:off x="646112" y="3750076"/>
            <a:ext cx="2743206" cy="286300"/>
          </a:xfrm>
          <a:prstGeom prst="roundRect">
            <a:avLst/>
          </a:prstGeom>
          <a:solidFill>
            <a:schemeClr val="bg1"/>
          </a:soli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C000"/>
                </a:solidFill>
              </a:rPr>
              <a:t>Shared with me</a:t>
            </a:r>
          </a:p>
        </p:txBody>
      </p:sp>
      <p:sp>
        <p:nvSpPr>
          <p:cNvPr id="27" name="Rounded Rectangle 26"/>
          <p:cNvSpPr/>
          <p:nvPr/>
        </p:nvSpPr>
        <p:spPr>
          <a:xfrm>
            <a:off x="646114" y="4120258"/>
            <a:ext cx="2743206" cy="286300"/>
          </a:xfrm>
          <a:prstGeom prst="roundRect">
            <a:avLst/>
          </a:prstGeom>
          <a:solidFill>
            <a:schemeClr val="bg1"/>
          </a:solidFill>
          <a:ln w="127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6">
                    <a:lumMod val="50000"/>
                  </a:schemeClr>
                </a:solidFill>
              </a:rPr>
              <a:t>Workspace</a:t>
            </a:r>
            <a:endParaRPr lang="en-US" dirty="0"/>
          </a:p>
        </p:txBody>
      </p:sp>
      <p:sp>
        <p:nvSpPr>
          <p:cNvPr id="28" name="Rounded Rectangle 27">
            <a:hlinkClick r:id="rId4" action="ppaction://hlinksldjump"/>
          </p:cNvPr>
          <p:cNvSpPr/>
          <p:nvPr/>
        </p:nvSpPr>
        <p:spPr>
          <a:xfrm>
            <a:off x="646114" y="2249207"/>
            <a:ext cx="2743200" cy="286300"/>
          </a:xfrm>
          <a:prstGeom prst="roundRect">
            <a:avLst/>
          </a:prstGeom>
          <a:solidFill>
            <a:schemeClr val="bg1"/>
          </a:solid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Home</a:t>
            </a:r>
            <a:endParaRPr lang="en-US" dirty="0"/>
          </a:p>
        </p:txBody>
      </p:sp>
      <p:sp>
        <p:nvSpPr>
          <p:cNvPr id="29" name="Rounded Rectangle 28">
            <a:hlinkClick r:id="rId5" action="ppaction://hlinksldjump"/>
          </p:cNvPr>
          <p:cNvSpPr/>
          <p:nvPr/>
        </p:nvSpPr>
        <p:spPr>
          <a:xfrm>
            <a:off x="646114" y="2621277"/>
            <a:ext cx="2743200" cy="286300"/>
          </a:xfrm>
          <a:prstGeom prst="roundRect">
            <a:avLst/>
          </a:prstGeom>
          <a:solidFill>
            <a:schemeClr val="bg1"/>
          </a:solid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3">
                    <a:lumMod val="75000"/>
                  </a:schemeClr>
                </a:solidFill>
              </a:rPr>
              <a:t>Favorites</a:t>
            </a:r>
            <a:endParaRPr lang="en-US" dirty="0"/>
          </a:p>
        </p:txBody>
      </p:sp>
      <p:sp>
        <p:nvSpPr>
          <p:cNvPr id="30" name="Rounded Rectangle 29">
            <a:hlinkClick r:id="rId6" action="ppaction://hlinksldjump"/>
          </p:cNvPr>
          <p:cNvSpPr/>
          <p:nvPr/>
        </p:nvSpPr>
        <p:spPr>
          <a:xfrm>
            <a:off x="646114" y="2994786"/>
            <a:ext cx="2743200" cy="286300"/>
          </a:xfrm>
          <a:prstGeom prst="roundRect">
            <a:avLst/>
          </a:prstGeom>
          <a:solidFill>
            <a:schemeClr val="bg1"/>
          </a:solid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030A0"/>
                </a:solidFill>
              </a:rPr>
              <a:t>Recent</a:t>
            </a:r>
            <a:endParaRPr lang="en-US" dirty="0"/>
          </a:p>
        </p:txBody>
      </p:sp>
      <p:sp>
        <p:nvSpPr>
          <p:cNvPr id="31" name="Rounded Rectangle 30">
            <a:hlinkClick r:id="rId7" action="ppaction://hlinksldjump"/>
          </p:cNvPr>
          <p:cNvSpPr/>
          <p:nvPr/>
        </p:nvSpPr>
        <p:spPr>
          <a:xfrm>
            <a:off x="646113" y="3368295"/>
            <a:ext cx="2743200" cy="286300"/>
          </a:xfrm>
          <a:prstGeom prst="roundRect">
            <a:avLst/>
          </a:prstGeom>
          <a:solidFill>
            <a:schemeClr val="bg1"/>
          </a:solid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0F0"/>
                </a:solidFill>
              </a:rPr>
              <a:t>Apps</a:t>
            </a:r>
            <a:endParaRPr lang="en-US" dirty="0"/>
          </a:p>
        </p:txBody>
      </p:sp>
      <p:sp>
        <p:nvSpPr>
          <p:cNvPr id="32" name="Rounded Rectangle 31">
            <a:hlinkClick r:id="rId8" action="ppaction://hlinksldjump"/>
          </p:cNvPr>
          <p:cNvSpPr/>
          <p:nvPr/>
        </p:nvSpPr>
        <p:spPr>
          <a:xfrm>
            <a:off x="646112" y="3743692"/>
            <a:ext cx="2743200" cy="286300"/>
          </a:xfrm>
          <a:prstGeom prst="roundRect">
            <a:avLst/>
          </a:prstGeom>
          <a:solidFill>
            <a:schemeClr val="bg1"/>
          </a:solid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C000"/>
                </a:solidFill>
              </a:rPr>
              <a:t>Shared with me</a:t>
            </a:r>
          </a:p>
        </p:txBody>
      </p:sp>
      <p:sp>
        <p:nvSpPr>
          <p:cNvPr id="33" name="Rounded Rectangle 32">
            <a:hlinkClick r:id="rId9" action="ppaction://hlinksldjump"/>
          </p:cNvPr>
          <p:cNvSpPr/>
          <p:nvPr/>
        </p:nvSpPr>
        <p:spPr>
          <a:xfrm>
            <a:off x="646114" y="4113874"/>
            <a:ext cx="2743200" cy="286300"/>
          </a:xfrm>
          <a:prstGeom prst="roundRect">
            <a:avLst/>
          </a:prstGeom>
          <a:solidFill>
            <a:schemeClr val="bg1"/>
          </a:solid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6">
                    <a:lumMod val="50000"/>
                  </a:schemeClr>
                </a:solidFill>
              </a:rPr>
              <a:t>Workspace</a:t>
            </a:r>
            <a:endParaRPr lang="en-US" dirty="0"/>
          </a:p>
        </p:txBody>
      </p:sp>
      <p:sp>
        <p:nvSpPr>
          <p:cNvPr id="20" name="TextBox 19"/>
          <p:cNvSpPr txBox="1"/>
          <p:nvPr/>
        </p:nvSpPr>
        <p:spPr>
          <a:xfrm>
            <a:off x="541013" y="2005545"/>
            <a:ext cx="3105293" cy="253916"/>
          </a:xfrm>
          <a:prstGeom prst="rect">
            <a:avLst/>
          </a:prstGeom>
          <a:noFill/>
          <a:ln w="12700">
            <a:noFill/>
            <a:prstDash val="sysDash"/>
          </a:ln>
        </p:spPr>
        <p:txBody>
          <a:bodyPr wrap="square" rtlCol="0">
            <a:spAutoFit/>
          </a:bodyPr>
          <a:lstStyle/>
          <a:p>
            <a:pPr algn="ctr"/>
            <a:r>
              <a:rPr lang="en-US" sz="1050" i="1" dirty="0"/>
              <a:t>Click to explore the different tools of the dashboard.</a:t>
            </a:r>
          </a:p>
        </p:txBody>
      </p:sp>
      <p:sp>
        <p:nvSpPr>
          <p:cNvPr id="37" name="Rounded Rectangle 36"/>
          <p:cNvSpPr/>
          <p:nvPr/>
        </p:nvSpPr>
        <p:spPr>
          <a:xfrm>
            <a:off x="646108" y="4490440"/>
            <a:ext cx="2743206" cy="286300"/>
          </a:xfrm>
          <a:prstGeom prst="roundRect">
            <a:avLst/>
          </a:prstGeom>
          <a:solidFill>
            <a:schemeClr val="bg1"/>
          </a:solidFill>
          <a:ln w="12700">
            <a:solidFill>
              <a:srgbClr val="0D4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4093"/>
                </a:solidFill>
              </a:rPr>
              <a:t>Get Data</a:t>
            </a:r>
            <a:endParaRPr lang="en-US" dirty="0">
              <a:solidFill>
                <a:srgbClr val="0D4093"/>
              </a:solidFill>
            </a:endParaRPr>
          </a:p>
        </p:txBody>
      </p:sp>
      <p:sp>
        <p:nvSpPr>
          <p:cNvPr id="38" name="Rounded Rectangle 37">
            <a:hlinkClick r:id="rId10" action="ppaction://hlinksldjump"/>
          </p:cNvPr>
          <p:cNvSpPr/>
          <p:nvPr/>
        </p:nvSpPr>
        <p:spPr>
          <a:xfrm>
            <a:off x="646111" y="4477998"/>
            <a:ext cx="2743200" cy="286300"/>
          </a:xfrm>
          <a:prstGeom prst="roundRect">
            <a:avLst/>
          </a:prstGeom>
          <a:solidFill>
            <a:schemeClr val="bg1"/>
          </a:solid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4093"/>
                </a:solidFill>
              </a:rPr>
              <a:t>Get Data</a:t>
            </a:r>
            <a:endParaRPr lang="en-US" dirty="0">
              <a:solidFill>
                <a:srgbClr val="0D4093"/>
              </a:solidFill>
            </a:endParaRPr>
          </a:p>
        </p:txBody>
      </p:sp>
      <p:sp>
        <p:nvSpPr>
          <p:cNvPr id="39" name="Rectangle 38"/>
          <p:cNvSpPr/>
          <p:nvPr/>
        </p:nvSpPr>
        <p:spPr>
          <a:xfrm>
            <a:off x="3693112" y="4889584"/>
            <a:ext cx="720138" cy="139615"/>
          </a:xfrm>
          <a:prstGeom prst="rect">
            <a:avLst/>
          </a:prstGeom>
          <a:solidFill>
            <a:srgbClr val="0D4093">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hlinkClick r:id="rId11" action="ppaction://hlinksldjump"/>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Explore a Sample Power BI Report</a:t>
            </a:r>
          </a:p>
        </p:txBody>
      </p:sp>
      <p:grpSp>
        <p:nvGrpSpPr>
          <p:cNvPr id="16" name="Group 15"/>
          <p:cNvGrpSpPr/>
          <p:nvPr/>
        </p:nvGrpSpPr>
        <p:grpSpPr>
          <a:xfrm>
            <a:off x="3606114" y="2269924"/>
            <a:ext cx="2301288" cy="2478337"/>
            <a:chOff x="3693112" y="2259461"/>
            <a:chExt cx="2301288" cy="2478337"/>
          </a:xfrm>
        </p:grpSpPr>
        <p:sp>
          <p:nvSpPr>
            <p:cNvPr id="2" name="TextBox 1"/>
            <p:cNvSpPr txBox="1"/>
            <p:nvPr/>
          </p:nvSpPr>
          <p:spPr>
            <a:xfrm>
              <a:off x="4229100" y="3086111"/>
              <a:ext cx="1765300" cy="954107"/>
            </a:xfrm>
            <a:prstGeom prst="rect">
              <a:avLst/>
            </a:prstGeom>
            <a:solidFill>
              <a:schemeClr val="bg1"/>
            </a:solidFill>
            <a:ln w="19050">
              <a:solidFill>
                <a:srgbClr val="FFC000"/>
              </a:solidFill>
              <a:prstDash val="sysDash"/>
            </a:ln>
          </p:spPr>
          <p:txBody>
            <a:bodyPr wrap="square" rtlCol="0">
              <a:spAutoFit/>
            </a:bodyPr>
            <a:lstStyle/>
            <a:p>
              <a:pPr algn="ctr"/>
              <a:r>
                <a:rPr lang="en-US" sz="1400" i="1" dirty="0">
                  <a:solidFill>
                    <a:schemeClr val="tx1">
                      <a:lumMod val="75000"/>
                      <a:lumOff val="25000"/>
                    </a:schemeClr>
                  </a:solidFill>
                </a:rPr>
                <a:t>Click on one of the tools to explore the functions of the workspace tools…</a:t>
              </a:r>
            </a:p>
          </p:txBody>
        </p:sp>
        <p:cxnSp>
          <p:nvCxnSpPr>
            <p:cNvPr id="12" name="Straight Connector 11"/>
            <p:cNvCxnSpPr/>
            <p:nvPr/>
          </p:nvCxnSpPr>
          <p:spPr>
            <a:xfrm>
              <a:off x="3898900" y="2259461"/>
              <a:ext cx="0" cy="2478337"/>
            </a:xfrm>
            <a:prstGeom prst="line">
              <a:avLst/>
            </a:prstGeom>
            <a:ln>
              <a:solidFill>
                <a:srgbClr val="FFC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98900" y="3498629"/>
              <a:ext cx="330200" cy="0"/>
            </a:xfrm>
            <a:prstGeom prst="line">
              <a:avLst/>
            </a:prstGeom>
            <a:ln>
              <a:solidFill>
                <a:srgbClr val="FFC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693112" y="2278290"/>
              <a:ext cx="190500" cy="0"/>
            </a:xfrm>
            <a:prstGeom prst="line">
              <a:avLst/>
            </a:prstGeom>
            <a:ln>
              <a:solidFill>
                <a:srgbClr val="FFC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693112" y="4730088"/>
              <a:ext cx="190500" cy="0"/>
            </a:xfrm>
            <a:prstGeom prst="line">
              <a:avLst/>
            </a:prstGeom>
            <a:ln>
              <a:solidFill>
                <a:srgbClr val="FFC000"/>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6422474" y="3204295"/>
            <a:ext cx="2249855" cy="738664"/>
            <a:chOff x="6422474" y="3204295"/>
            <a:chExt cx="2249855" cy="738664"/>
          </a:xfrm>
        </p:grpSpPr>
        <p:sp>
          <p:nvSpPr>
            <p:cNvPr id="44" name="TextBox 43"/>
            <p:cNvSpPr txBox="1"/>
            <p:nvPr/>
          </p:nvSpPr>
          <p:spPr>
            <a:xfrm>
              <a:off x="6422474" y="3204295"/>
              <a:ext cx="1765300" cy="738664"/>
            </a:xfrm>
            <a:prstGeom prst="rect">
              <a:avLst/>
            </a:prstGeom>
            <a:solidFill>
              <a:schemeClr val="bg1"/>
            </a:solidFill>
            <a:ln w="19050">
              <a:solidFill>
                <a:srgbClr val="FFC000"/>
              </a:solidFill>
              <a:prstDash val="sysDash"/>
            </a:ln>
          </p:spPr>
          <p:txBody>
            <a:bodyPr wrap="square" rtlCol="0">
              <a:spAutoFit/>
            </a:bodyPr>
            <a:lstStyle/>
            <a:p>
              <a:pPr algn="ctr"/>
              <a:r>
                <a:rPr lang="en-US" sz="1400" i="1" dirty="0">
                  <a:solidFill>
                    <a:schemeClr val="tx1">
                      <a:lumMod val="75000"/>
                      <a:lumOff val="25000"/>
                    </a:schemeClr>
                  </a:solidFill>
                </a:rPr>
                <a:t>…or click here to explore a sample Power BI Report</a:t>
              </a:r>
            </a:p>
          </p:txBody>
        </p:sp>
        <p:cxnSp>
          <p:nvCxnSpPr>
            <p:cNvPr id="50" name="Straight Arrow Connector 49"/>
            <p:cNvCxnSpPr>
              <a:stCxn id="44" idx="3"/>
            </p:cNvCxnSpPr>
            <p:nvPr/>
          </p:nvCxnSpPr>
          <p:spPr>
            <a:xfrm>
              <a:off x="8187774" y="3573627"/>
              <a:ext cx="484555" cy="0"/>
            </a:xfrm>
            <a:prstGeom prst="straightConnector1">
              <a:avLst/>
            </a:prstGeom>
            <a:ln>
              <a:solidFill>
                <a:srgbClr val="FFC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pic>
        <p:nvPicPr>
          <p:cNvPr id="43" name="Picture 42">
            <a:hlinkClick r:id="rId12" action="ppaction://hlinksldjump" tooltip="Home"/>
            <a:hlinkHover r:id="" action="ppaction://noaction" highlightClick="1"/>
            <a:extLst>
              <a:ext uri="{FF2B5EF4-FFF2-40B4-BE49-F238E27FC236}">
                <a16:creationId xmlns:a16="http://schemas.microsoft.com/office/drawing/2014/main" id="{AB28F6E6-384C-DC4F-8A33-9DFFC36B53B7}"/>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45" name="Picture 44">
            <a:hlinkClick r:id="rId14" action="ppaction://hlinksldjump" tooltip="How Does Power BI Work With Seattle U?"/>
            <a:hlinkHover r:id="" action="ppaction://noaction" highlightClick="1"/>
            <a:extLst>
              <a:ext uri="{FF2B5EF4-FFF2-40B4-BE49-F238E27FC236}">
                <a16:creationId xmlns:a16="http://schemas.microsoft.com/office/drawing/2014/main" id="{86588FF8-2CDC-9D4A-89EC-85EA1EB6787E}"/>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46" name="Picture 45">
            <a:hlinkClick r:id="rId16" action="ppaction://hlinksldjump" tooltip="How Do I Navigate Power BI?"/>
            <a:hlinkHover r:id="" action="ppaction://noaction" highlightClick="1"/>
            <a:extLst>
              <a:ext uri="{FF2B5EF4-FFF2-40B4-BE49-F238E27FC236}">
                <a16:creationId xmlns:a16="http://schemas.microsoft.com/office/drawing/2014/main" id="{148F93ED-7CF8-3644-9A43-3F4B8EE80B10}"/>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47" name="Picture 46">
            <a:hlinkClick r:id="rId18" action="ppaction://hlinksldjump" tooltip="End Presentation"/>
            <a:hlinkHover r:id="" action="ppaction://noaction" highlightClick="1"/>
            <a:extLst>
              <a:ext uri="{FF2B5EF4-FFF2-40B4-BE49-F238E27FC236}">
                <a16:creationId xmlns:a16="http://schemas.microsoft.com/office/drawing/2014/main" id="{A843F3BA-840B-4242-AD14-DEFB54F8347B}"/>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53" name="TextBox 52">
            <a:extLst>
              <a:ext uri="{FF2B5EF4-FFF2-40B4-BE49-F238E27FC236}">
                <a16:creationId xmlns:a16="http://schemas.microsoft.com/office/drawing/2014/main" id="{B923BDDD-8A17-674E-AB6B-3EFD6DC8C0C3}"/>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49" name="Picture 48"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54" name="Group 53"/>
          <p:cNvGrpSpPr/>
          <p:nvPr/>
        </p:nvGrpSpPr>
        <p:grpSpPr>
          <a:xfrm>
            <a:off x="-157418" y="1376979"/>
            <a:ext cx="651627" cy="1566708"/>
            <a:chOff x="-157418" y="1376979"/>
            <a:chExt cx="651627" cy="1566708"/>
          </a:xfrm>
        </p:grpSpPr>
        <p:cxnSp>
          <p:nvCxnSpPr>
            <p:cNvPr id="56" name="Straight Connector 55"/>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062253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1500"/>
                            </p:stCondLst>
                            <p:childTnLst>
                              <p:par>
                                <p:cTn id="35" presetID="2" presetClass="entr" presetSubtype="2"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1+#ppt_w/2"/>
                                          </p:val>
                                        </p:tav>
                                        <p:tav tm="100000">
                                          <p:val>
                                            <p:strVal val="#ppt_x"/>
                                          </p:val>
                                        </p:tav>
                                      </p:tavLst>
                                    </p:anim>
                                    <p:anim calcmode="lin" valueType="num">
                                      <p:cBhvr additive="base">
                                        <p:cTn id="38" dur="500" fill="hold"/>
                                        <p:tgtEl>
                                          <p:spTgt spid="63"/>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20" grpId="0"/>
      <p:bldP spid="38"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ight Triangle 53">
            <a:extLst>
              <a:ext uri="{FF2B5EF4-FFF2-40B4-BE49-F238E27FC236}">
                <a16:creationId xmlns:a16="http://schemas.microsoft.com/office/drawing/2014/main" id="{099529F7-DCF0-B649-98FF-7B6E04ED613E}"/>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93112" y="125520"/>
            <a:ext cx="4221818" cy="4903679"/>
          </a:xfrm>
          <a:prstGeom prst="rect">
            <a:avLst/>
          </a:prstGeom>
          <a:ln>
            <a:solidFill>
              <a:schemeClr val="tx1"/>
            </a:solidFill>
          </a:ln>
          <a:effectLst>
            <a:outerShdw blurRad="50800" dist="38100" dir="2700000" algn="tl" rotWithShape="0">
              <a:prstClr val="black">
                <a:alpha val="40000"/>
              </a:prstClr>
            </a:outerShdw>
          </a:effectLst>
        </p:spPr>
      </p:pic>
      <p:grpSp>
        <p:nvGrpSpPr>
          <p:cNvPr id="18" name="Group 17"/>
          <p:cNvGrpSpPr/>
          <p:nvPr/>
        </p:nvGrpSpPr>
        <p:grpSpPr>
          <a:xfrm>
            <a:off x="3693112" y="417408"/>
            <a:ext cx="720138" cy="1051067"/>
            <a:chOff x="5445712" y="1371496"/>
            <a:chExt cx="572116" cy="835024"/>
          </a:xfrm>
        </p:grpSpPr>
        <p:sp>
          <p:nvSpPr>
            <p:cNvPr id="6" name="Rectangle 5"/>
            <p:cNvSpPr/>
            <p:nvPr/>
          </p:nvSpPr>
          <p:spPr>
            <a:xfrm>
              <a:off x="5445712" y="1371496"/>
              <a:ext cx="572116" cy="123825"/>
            </a:xfrm>
            <a:prstGeom prst="rect">
              <a:avLst/>
            </a:prstGeom>
            <a:solidFill>
              <a:srgbClr val="FF00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445712" y="1495321"/>
              <a:ext cx="572116" cy="123825"/>
            </a:xfrm>
            <a:prstGeom prst="rect">
              <a:avLst/>
            </a:prstGeom>
            <a:solidFill>
              <a:schemeClr val="accent3">
                <a:lumMod val="75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445712" y="1619146"/>
              <a:ext cx="572116" cy="123825"/>
            </a:xfrm>
            <a:prstGeom prst="rect">
              <a:avLst/>
            </a:prstGeom>
            <a:solidFill>
              <a:schemeClr val="accent4">
                <a:lumMod val="75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445712" y="1742971"/>
              <a:ext cx="572116" cy="123825"/>
            </a:xfrm>
            <a:prstGeom prst="rect">
              <a:avLst/>
            </a:prstGeom>
            <a:solidFill>
              <a:srgbClr val="00B0F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445712" y="1866796"/>
              <a:ext cx="572116" cy="110918"/>
            </a:xfrm>
            <a:prstGeom prst="rect">
              <a:avLst/>
            </a:prstGeom>
            <a:solidFill>
              <a:srgbClr val="FFC0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445712" y="1977713"/>
              <a:ext cx="572116" cy="228807"/>
            </a:xfrm>
            <a:prstGeom prst="rect">
              <a:avLst/>
            </a:prstGeom>
            <a:solidFill>
              <a:schemeClr val="accent6">
                <a:lumMod val="5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ounded Rectangle 4"/>
          <p:cNvSpPr/>
          <p:nvPr/>
        </p:nvSpPr>
        <p:spPr>
          <a:xfrm>
            <a:off x="646114" y="2255591"/>
            <a:ext cx="2743200" cy="286300"/>
          </a:xfrm>
          <a:prstGeom prst="roundRect">
            <a:avLst/>
          </a:prstGeom>
          <a:solidFill>
            <a:schemeClr val="bg1"/>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Home</a:t>
            </a:r>
            <a:endParaRPr lang="en-US" dirty="0"/>
          </a:p>
        </p:txBody>
      </p:sp>
      <p:sp>
        <p:nvSpPr>
          <p:cNvPr id="19" name="Rectangle 18"/>
          <p:cNvSpPr/>
          <p:nvPr/>
        </p:nvSpPr>
        <p:spPr>
          <a:xfrm>
            <a:off x="646121" y="2612428"/>
            <a:ext cx="2638100" cy="1063783"/>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lumMod val="75000"/>
                    <a:lumOff val="25000"/>
                  </a:schemeClr>
                </a:solidFill>
              </a:rPr>
              <a:t>This is the landing page with a summary of items from the other navigation pane selections</a:t>
            </a:r>
          </a:p>
        </p:txBody>
      </p:sp>
      <p:grpSp>
        <p:nvGrpSpPr>
          <p:cNvPr id="20" name="Group 19"/>
          <p:cNvGrpSpPr/>
          <p:nvPr/>
        </p:nvGrpSpPr>
        <p:grpSpPr>
          <a:xfrm>
            <a:off x="4053181" y="651201"/>
            <a:ext cx="661694" cy="2712483"/>
            <a:chOff x="4053181" y="651201"/>
            <a:chExt cx="661694" cy="2712483"/>
          </a:xfrm>
        </p:grpSpPr>
        <p:cxnSp>
          <p:nvCxnSpPr>
            <p:cNvPr id="21" name="Straight Connector 20"/>
            <p:cNvCxnSpPr/>
            <p:nvPr/>
          </p:nvCxnSpPr>
          <p:spPr>
            <a:xfrm>
              <a:off x="4413250" y="651201"/>
              <a:ext cx="301625" cy="163589"/>
            </a:xfrm>
            <a:prstGeom prst="line">
              <a:avLst/>
            </a:prstGeom>
            <a:ln w="19050">
              <a:solidFill>
                <a:schemeClr val="accent3">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413250" y="814790"/>
              <a:ext cx="301625" cy="623485"/>
            </a:xfrm>
            <a:prstGeom prst="line">
              <a:avLst/>
            </a:prstGeom>
            <a:ln w="19050">
              <a:solidFill>
                <a:srgbClr val="7030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1" idx="3"/>
            </p:cNvCxnSpPr>
            <p:nvPr/>
          </p:nvCxnSpPr>
          <p:spPr>
            <a:xfrm>
              <a:off x="4413250" y="1324473"/>
              <a:ext cx="301625" cy="678149"/>
            </a:xfrm>
            <a:prstGeom prst="line">
              <a:avLst/>
            </a:prstGeom>
            <a:ln w="19050">
              <a:solidFill>
                <a:schemeClr val="accent6">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9" idx="2"/>
            </p:cNvCxnSpPr>
            <p:nvPr/>
          </p:nvCxnSpPr>
          <p:spPr>
            <a:xfrm>
              <a:off x="4053181" y="1040855"/>
              <a:ext cx="661694" cy="2322829"/>
            </a:xfrm>
            <a:prstGeom prst="line">
              <a:avLst/>
            </a:prstGeom>
            <a:ln w="19050">
              <a:solidFill>
                <a:srgbClr val="00B0F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267200" y="1110662"/>
              <a:ext cx="447675" cy="1667539"/>
            </a:xfrm>
            <a:prstGeom prst="line">
              <a:avLst/>
            </a:prstGeom>
            <a:ln w="19050">
              <a:solidFill>
                <a:srgbClr val="FFC000"/>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6217747" y="679407"/>
            <a:ext cx="1821180" cy="1015663"/>
          </a:xfrm>
          <a:prstGeom prst="rect">
            <a:avLst/>
          </a:prstGeom>
          <a:solidFill>
            <a:schemeClr val="bg1"/>
          </a:solidFill>
          <a:ln w="19050">
            <a:solidFill>
              <a:srgbClr val="FF0000"/>
            </a:solidFill>
            <a:prstDash val="sysDash"/>
          </a:ln>
          <a:effectLst>
            <a:outerShdw blurRad="50800" dist="38100" dir="2700000" algn="tl" rotWithShape="0">
              <a:prstClr val="black">
                <a:alpha val="40000"/>
              </a:prstClr>
            </a:outerShdw>
          </a:effectLst>
        </p:spPr>
        <p:txBody>
          <a:bodyPr wrap="square" rtlCol="0">
            <a:spAutoFit/>
          </a:bodyPr>
          <a:lstStyle/>
          <a:p>
            <a:r>
              <a:rPr lang="en-US" sz="1200" dirty="0">
                <a:solidFill>
                  <a:schemeClr val="tx1">
                    <a:lumMod val="75000"/>
                    <a:lumOff val="25000"/>
                  </a:schemeClr>
                </a:solidFill>
              </a:rPr>
              <a:t>The documents and spaces that appear here will be different per account based on what is created or shared.</a:t>
            </a:r>
          </a:p>
        </p:txBody>
      </p:sp>
      <p:grpSp>
        <p:nvGrpSpPr>
          <p:cNvPr id="47" name="Group 46"/>
          <p:cNvGrpSpPr/>
          <p:nvPr/>
        </p:nvGrpSpPr>
        <p:grpSpPr>
          <a:xfrm>
            <a:off x="5266808" y="978551"/>
            <a:ext cx="950939" cy="1758048"/>
            <a:chOff x="5266808" y="978551"/>
            <a:chExt cx="950939" cy="1758048"/>
          </a:xfrm>
        </p:grpSpPr>
        <p:grpSp>
          <p:nvGrpSpPr>
            <p:cNvPr id="38" name="Group 37"/>
            <p:cNvGrpSpPr/>
            <p:nvPr/>
          </p:nvGrpSpPr>
          <p:grpSpPr>
            <a:xfrm>
              <a:off x="5266808" y="978551"/>
              <a:ext cx="950939" cy="1034925"/>
              <a:chOff x="5266808" y="978551"/>
              <a:chExt cx="950939" cy="1034925"/>
            </a:xfrm>
          </p:grpSpPr>
          <p:cxnSp>
            <p:nvCxnSpPr>
              <p:cNvPr id="13" name="Straight Arrow Connector 12"/>
              <p:cNvCxnSpPr>
                <a:stCxn id="4" idx="1"/>
              </p:cNvCxnSpPr>
              <p:nvPr/>
            </p:nvCxnSpPr>
            <p:spPr>
              <a:xfrm flipH="1" flipV="1">
                <a:off x="5286301" y="978551"/>
                <a:ext cx="931446" cy="208688"/>
              </a:xfrm>
              <a:prstGeom prst="straightConnector1">
                <a:avLst/>
              </a:prstGeom>
              <a:ln w="19050">
                <a:solidFill>
                  <a:srgbClr val="FF0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4" idx="1"/>
              </p:cNvCxnSpPr>
              <p:nvPr/>
            </p:nvCxnSpPr>
            <p:spPr>
              <a:xfrm flipH="1">
                <a:off x="5418675" y="1187239"/>
                <a:ext cx="799072" cy="401437"/>
              </a:xfrm>
              <a:prstGeom prst="straightConnector1">
                <a:avLst/>
              </a:prstGeom>
              <a:ln w="19050">
                <a:solidFill>
                  <a:srgbClr val="FF0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4" idx="1"/>
              </p:cNvCxnSpPr>
              <p:nvPr/>
            </p:nvCxnSpPr>
            <p:spPr>
              <a:xfrm flipH="1">
                <a:off x="5266808" y="1187239"/>
                <a:ext cx="950939" cy="826237"/>
              </a:xfrm>
              <a:prstGeom prst="straightConnector1">
                <a:avLst/>
              </a:prstGeom>
              <a:ln w="19050">
                <a:solidFill>
                  <a:srgbClr val="FF0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cxnSp>
          <p:nvCxnSpPr>
            <p:cNvPr id="45" name="Straight Arrow Connector 44"/>
            <p:cNvCxnSpPr>
              <a:stCxn id="4" idx="1"/>
            </p:cNvCxnSpPr>
            <p:nvPr/>
          </p:nvCxnSpPr>
          <p:spPr>
            <a:xfrm flipH="1">
              <a:off x="5922327" y="1187239"/>
              <a:ext cx="295420" cy="1549360"/>
            </a:xfrm>
            <a:prstGeom prst="straightConnector1">
              <a:avLst/>
            </a:prstGeom>
            <a:ln w="19050">
              <a:solidFill>
                <a:srgbClr val="FF0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sp>
        <p:nvSpPr>
          <p:cNvPr id="40" name="Title 1"/>
          <p:cNvSpPr txBox="1">
            <a:spLocks/>
          </p:cNvSpPr>
          <p:nvPr/>
        </p:nvSpPr>
        <p:spPr>
          <a:xfrm>
            <a:off x="646121" y="341798"/>
            <a:ext cx="8040679" cy="183428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a:solidFill>
                  <a:srgbClr val="000000"/>
                </a:solidFill>
                <a:latin typeface="Rockwell"/>
                <a:ea typeface="+mj-ea"/>
                <a:cs typeface="+mj-cs"/>
              </a:defRPr>
            </a:lvl1pPr>
          </a:lstStyle>
          <a:p>
            <a:pPr algn="l"/>
            <a:r>
              <a:rPr lang="en-US" dirty="0"/>
              <a:t>Navigating </a:t>
            </a:r>
            <a:br>
              <a:rPr lang="en-US" dirty="0"/>
            </a:br>
            <a:r>
              <a:rPr lang="en-US" dirty="0"/>
              <a:t>the Power BI</a:t>
            </a:r>
            <a:br>
              <a:rPr lang="en-US" dirty="0"/>
            </a:br>
            <a:r>
              <a:rPr lang="en-US" dirty="0"/>
              <a:t>Workspace</a:t>
            </a:r>
          </a:p>
        </p:txBody>
      </p:sp>
      <p:grpSp>
        <p:nvGrpSpPr>
          <p:cNvPr id="14" name="Group 13"/>
          <p:cNvGrpSpPr/>
          <p:nvPr/>
        </p:nvGrpSpPr>
        <p:grpSpPr>
          <a:xfrm>
            <a:off x="646115" y="2627661"/>
            <a:ext cx="2743206" cy="2149079"/>
            <a:chOff x="541015" y="2627661"/>
            <a:chExt cx="2743206" cy="2149079"/>
          </a:xfrm>
        </p:grpSpPr>
        <p:grpSp>
          <p:nvGrpSpPr>
            <p:cNvPr id="2" name="Group 1"/>
            <p:cNvGrpSpPr/>
            <p:nvPr/>
          </p:nvGrpSpPr>
          <p:grpSpPr>
            <a:xfrm>
              <a:off x="541019" y="2627661"/>
              <a:ext cx="2743202" cy="1778897"/>
              <a:chOff x="541019" y="2548149"/>
              <a:chExt cx="2743202" cy="1778897"/>
            </a:xfrm>
          </p:grpSpPr>
          <p:sp>
            <p:nvSpPr>
              <p:cNvPr id="23" name="Rounded Rectangle 22"/>
              <p:cNvSpPr/>
              <p:nvPr/>
            </p:nvSpPr>
            <p:spPr>
              <a:xfrm>
                <a:off x="541021" y="2548149"/>
                <a:ext cx="2743200" cy="286300"/>
              </a:xfrm>
              <a:prstGeom prst="roundRect">
                <a:avLst/>
              </a:prstGeom>
              <a:solidFill>
                <a:schemeClr val="bg1"/>
              </a:solid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3">
                        <a:lumMod val="75000"/>
                      </a:schemeClr>
                    </a:solidFill>
                  </a:rPr>
                  <a:t>Favorites</a:t>
                </a:r>
                <a:endParaRPr lang="en-US" dirty="0"/>
              </a:p>
            </p:txBody>
          </p:sp>
          <p:sp>
            <p:nvSpPr>
              <p:cNvPr id="24" name="Rounded Rectangle 23"/>
              <p:cNvSpPr/>
              <p:nvPr/>
            </p:nvSpPr>
            <p:spPr>
              <a:xfrm>
                <a:off x="541021" y="2921658"/>
                <a:ext cx="2743200" cy="286300"/>
              </a:xfrm>
              <a:prstGeom prst="roundRect">
                <a:avLst/>
              </a:prstGeom>
              <a:solidFill>
                <a:schemeClr val="bg1"/>
              </a:solidFill>
              <a:ln w="127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030A0"/>
                    </a:solidFill>
                  </a:rPr>
                  <a:t>Recent</a:t>
                </a:r>
                <a:endParaRPr lang="en-US" dirty="0"/>
              </a:p>
            </p:txBody>
          </p:sp>
          <p:sp>
            <p:nvSpPr>
              <p:cNvPr id="25" name="Rounded Rectangle 24"/>
              <p:cNvSpPr/>
              <p:nvPr/>
            </p:nvSpPr>
            <p:spPr>
              <a:xfrm>
                <a:off x="541020" y="3295167"/>
                <a:ext cx="2743200" cy="286300"/>
              </a:xfrm>
              <a:prstGeom prst="roundRect">
                <a:avLst/>
              </a:prstGeom>
              <a:solidFill>
                <a:schemeClr val="bg1"/>
              </a:solidFill>
              <a:ln w="127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0F0"/>
                    </a:solidFill>
                  </a:rPr>
                  <a:t>Apps</a:t>
                </a:r>
                <a:endParaRPr lang="en-US" dirty="0"/>
              </a:p>
            </p:txBody>
          </p:sp>
          <p:sp>
            <p:nvSpPr>
              <p:cNvPr id="26" name="Rounded Rectangle 25"/>
              <p:cNvSpPr/>
              <p:nvPr/>
            </p:nvSpPr>
            <p:spPr>
              <a:xfrm>
                <a:off x="541019" y="3670564"/>
                <a:ext cx="2743200" cy="286300"/>
              </a:xfrm>
              <a:prstGeom prst="roundRect">
                <a:avLst/>
              </a:prstGeom>
              <a:solidFill>
                <a:schemeClr val="bg1"/>
              </a:soli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C000"/>
                    </a:solidFill>
                  </a:rPr>
                  <a:t>Shared with me</a:t>
                </a:r>
              </a:p>
            </p:txBody>
          </p:sp>
          <p:sp>
            <p:nvSpPr>
              <p:cNvPr id="27" name="Rounded Rectangle 26"/>
              <p:cNvSpPr/>
              <p:nvPr/>
            </p:nvSpPr>
            <p:spPr>
              <a:xfrm>
                <a:off x="541021" y="4040746"/>
                <a:ext cx="2743200" cy="286300"/>
              </a:xfrm>
              <a:prstGeom prst="roundRect">
                <a:avLst/>
              </a:prstGeom>
              <a:solidFill>
                <a:schemeClr val="bg1"/>
              </a:solidFill>
              <a:ln w="127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6">
                        <a:lumMod val="50000"/>
                      </a:schemeClr>
                    </a:solidFill>
                  </a:rPr>
                  <a:t>Workspace</a:t>
                </a:r>
                <a:endParaRPr lang="en-US" dirty="0"/>
              </a:p>
            </p:txBody>
          </p:sp>
        </p:grpSp>
        <p:sp>
          <p:nvSpPr>
            <p:cNvPr id="37" name="Rounded Rectangle 36"/>
            <p:cNvSpPr/>
            <p:nvPr/>
          </p:nvSpPr>
          <p:spPr>
            <a:xfrm>
              <a:off x="541015" y="4490440"/>
              <a:ext cx="2743200" cy="286300"/>
            </a:xfrm>
            <a:prstGeom prst="roundRect">
              <a:avLst/>
            </a:prstGeom>
            <a:solidFill>
              <a:schemeClr val="bg1"/>
            </a:solidFill>
            <a:ln w="12700">
              <a:solidFill>
                <a:srgbClr val="0D4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4093"/>
                  </a:solidFill>
                </a:rPr>
                <a:t>Get Data</a:t>
              </a:r>
              <a:endParaRPr lang="en-US" dirty="0">
                <a:solidFill>
                  <a:srgbClr val="0D4093"/>
                </a:solidFill>
              </a:endParaRPr>
            </a:p>
          </p:txBody>
        </p:sp>
      </p:grpSp>
      <p:sp>
        <p:nvSpPr>
          <p:cNvPr id="50" name="Rectangle 49"/>
          <p:cNvSpPr/>
          <p:nvPr/>
        </p:nvSpPr>
        <p:spPr>
          <a:xfrm>
            <a:off x="3693112" y="4889584"/>
            <a:ext cx="720138" cy="139615"/>
          </a:xfrm>
          <a:prstGeom prst="rect">
            <a:avLst/>
          </a:prstGeom>
          <a:solidFill>
            <a:srgbClr val="0D4093">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p:cNvCxnSpPr>
            <a:stCxn id="5" idx="3"/>
            <a:endCxn id="6" idx="1"/>
          </p:cNvCxnSpPr>
          <p:nvPr/>
        </p:nvCxnSpPr>
        <p:spPr>
          <a:xfrm flipV="1">
            <a:off x="3389314" y="495339"/>
            <a:ext cx="303798" cy="1903402"/>
          </a:xfrm>
          <a:prstGeom prst="line">
            <a:avLst/>
          </a:prstGeom>
          <a:ln w="1905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sp>
        <p:nvSpPr>
          <p:cNvPr id="41" name="Rounded Rectangle 40"/>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hlinkClick r:id="rId4" action="ppaction://hlinksldjump"/>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Return</a:t>
            </a:r>
          </a:p>
        </p:txBody>
      </p:sp>
      <p:pic>
        <p:nvPicPr>
          <p:cNvPr id="46" name="Picture 45">
            <a:hlinkClick r:id="rId5" action="ppaction://hlinksldjump" tooltip="Home"/>
            <a:hlinkHover r:id="" action="ppaction://noaction" highlightClick="1"/>
            <a:extLst>
              <a:ext uri="{FF2B5EF4-FFF2-40B4-BE49-F238E27FC236}">
                <a16:creationId xmlns:a16="http://schemas.microsoft.com/office/drawing/2014/main" id="{F20FAFD4-CB16-A44F-AE37-E036351A78C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48" name="Picture 47">
            <a:hlinkClick r:id="rId7" action="ppaction://hlinksldjump" tooltip="How Does Power BI Work With Seattle U?"/>
            <a:hlinkHover r:id="" action="ppaction://noaction" highlightClick="1"/>
            <a:extLst>
              <a:ext uri="{FF2B5EF4-FFF2-40B4-BE49-F238E27FC236}">
                <a16:creationId xmlns:a16="http://schemas.microsoft.com/office/drawing/2014/main" id="{F57A53D9-8802-DE43-9E09-CC574587E2B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49" name="Picture 48">
            <a:hlinkClick r:id="rId9" action="ppaction://hlinksldjump" tooltip="How Do I Navigate Power BI?"/>
            <a:hlinkHover r:id="" action="ppaction://noaction" highlightClick="1"/>
            <a:extLst>
              <a:ext uri="{FF2B5EF4-FFF2-40B4-BE49-F238E27FC236}">
                <a16:creationId xmlns:a16="http://schemas.microsoft.com/office/drawing/2014/main" id="{37420779-08C0-FA4D-A079-36D19C9BB47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52" name="Picture 51">
            <a:hlinkClick r:id="rId11" action="ppaction://hlinksldjump" tooltip="End Presentation"/>
            <a:hlinkHover r:id="" action="ppaction://noaction" highlightClick="1"/>
            <a:extLst>
              <a:ext uri="{FF2B5EF4-FFF2-40B4-BE49-F238E27FC236}">
                <a16:creationId xmlns:a16="http://schemas.microsoft.com/office/drawing/2014/main" id="{CEF8CDDC-5D59-4044-B086-BF4798D06AE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56" name="TextBox 55">
            <a:extLst>
              <a:ext uri="{FF2B5EF4-FFF2-40B4-BE49-F238E27FC236}">
                <a16:creationId xmlns:a16="http://schemas.microsoft.com/office/drawing/2014/main" id="{4B8DDF7C-D1A0-6944-84F0-6157075B45AE}"/>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53" name="Picture 52"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57" name="Group 56"/>
          <p:cNvGrpSpPr/>
          <p:nvPr/>
        </p:nvGrpSpPr>
        <p:grpSpPr>
          <a:xfrm>
            <a:off x="-157418" y="1376979"/>
            <a:ext cx="651627" cy="1566708"/>
            <a:chOff x="-157418" y="1376979"/>
            <a:chExt cx="651627" cy="1566708"/>
          </a:xfrm>
        </p:grpSpPr>
        <p:cxnSp>
          <p:nvCxnSpPr>
            <p:cNvPr id="58" name="Straight Connector 57"/>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861770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1+#ppt_w/2"/>
                                          </p:val>
                                        </p:tav>
                                        <p:tav tm="100000">
                                          <p:val>
                                            <p:strVal val="#ppt_x"/>
                                          </p:val>
                                        </p:tav>
                                      </p:tavLst>
                                    </p:anim>
                                    <p:anim calcmode="lin" valueType="num">
                                      <p:cBhvr additive="base">
                                        <p:cTn id="31"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P spid="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ight Triangle 62">
            <a:extLst>
              <a:ext uri="{FF2B5EF4-FFF2-40B4-BE49-F238E27FC236}">
                <a16:creationId xmlns:a16="http://schemas.microsoft.com/office/drawing/2014/main" id="{65F8BE98-BCB0-E74D-9DFC-AF044BDC8646}"/>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19" name="Text - Favorites Description"/>
          <p:cNvSpPr/>
          <p:nvPr/>
        </p:nvSpPr>
        <p:spPr>
          <a:xfrm>
            <a:off x="618412" y="2810584"/>
            <a:ext cx="2665804" cy="1774999"/>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lumMod val="75000"/>
                    <a:lumOff val="25000"/>
                  </a:schemeClr>
                </a:solidFill>
              </a:rPr>
              <a:t>Users have the ability to favorite reports, dashboards, and other Power BI objects.  Once a user has favorited something, use this selection to access those items</a:t>
            </a:r>
          </a:p>
        </p:txBody>
      </p:sp>
      <p:grpSp>
        <p:nvGrpSpPr>
          <p:cNvPr id="57" name="Image - PowerBI Frame"/>
          <p:cNvGrpSpPr/>
          <p:nvPr/>
        </p:nvGrpSpPr>
        <p:grpSpPr>
          <a:xfrm>
            <a:off x="3693112" y="125520"/>
            <a:ext cx="4221818" cy="4903679"/>
            <a:chOff x="3693112" y="125520"/>
            <a:chExt cx="4221818" cy="490367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93112" y="125520"/>
              <a:ext cx="4221818" cy="4903679"/>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p:cNvSpPr/>
            <p:nvPr/>
          </p:nvSpPr>
          <p:spPr>
            <a:xfrm>
              <a:off x="3693112" y="573272"/>
              <a:ext cx="720138" cy="155862"/>
            </a:xfrm>
            <a:prstGeom prst="rect">
              <a:avLst/>
            </a:prstGeom>
            <a:solidFill>
              <a:schemeClr val="accent3">
                <a:lumMod val="75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Box - Favorites"/>
          <p:cNvSpPr/>
          <p:nvPr/>
        </p:nvSpPr>
        <p:spPr>
          <a:xfrm>
            <a:off x="625111" y="2627661"/>
            <a:ext cx="2764209" cy="286300"/>
          </a:xfrm>
          <a:prstGeom prst="roundRect">
            <a:avLst/>
          </a:prstGeom>
          <a:solidFill>
            <a:schemeClr val="bg1"/>
          </a:solid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3">
                    <a:lumMod val="75000"/>
                  </a:schemeClr>
                </a:solidFill>
              </a:rPr>
              <a:t>Favorites</a:t>
            </a:r>
            <a:endParaRPr lang="en-US" dirty="0"/>
          </a:p>
        </p:txBody>
      </p:sp>
      <p:grpSp>
        <p:nvGrpSpPr>
          <p:cNvPr id="15" name="Image - No Favorites"/>
          <p:cNvGrpSpPr/>
          <p:nvPr/>
        </p:nvGrpSpPr>
        <p:grpSpPr>
          <a:xfrm>
            <a:off x="4413250" y="288477"/>
            <a:ext cx="3501680" cy="4740722"/>
            <a:chOff x="4413250" y="288477"/>
            <a:chExt cx="3501680" cy="4740722"/>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13250" y="288477"/>
              <a:ext cx="3501680" cy="2886266"/>
            </a:xfrm>
            <a:prstGeom prst="rect">
              <a:avLst/>
            </a:prstGeom>
          </p:spPr>
        </p:pic>
        <p:pic>
          <p:nvPicPr>
            <p:cNvPr id="34" name="Picture 33"/>
            <p:cNvPicPr>
              <a:picLocks noChangeAspect="1"/>
            </p:cNvPicPr>
            <p:nvPr/>
          </p:nvPicPr>
          <p:blipFill rotWithShape="1">
            <a:blip r:embed="rId5" cstate="print">
              <a:extLst>
                <a:ext uri="{28A0092B-C50C-407E-A947-70E740481C1C}">
                  <a14:useLocalDpi xmlns:a14="http://schemas.microsoft.com/office/drawing/2010/main"/>
                </a:ext>
              </a:extLst>
            </a:blip>
            <a:srcRect b="-3"/>
            <a:stretch/>
          </p:blipFill>
          <p:spPr>
            <a:xfrm>
              <a:off x="4413250" y="2462379"/>
              <a:ext cx="3501680" cy="2566820"/>
            </a:xfrm>
            <a:prstGeom prst="rect">
              <a:avLst/>
            </a:prstGeom>
          </p:spPr>
        </p:pic>
      </p:grpSp>
      <p:sp>
        <p:nvSpPr>
          <p:cNvPr id="17" name="Text - Directions 01"/>
          <p:cNvSpPr txBox="1"/>
          <p:nvPr/>
        </p:nvSpPr>
        <p:spPr>
          <a:xfrm>
            <a:off x="7180235" y="995974"/>
            <a:ext cx="1485900" cy="830997"/>
          </a:xfrm>
          <a:prstGeom prst="rect">
            <a:avLst/>
          </a:prstGeom>
          <a:solidFill>
            <a:schemeClr val="bg1"/>
          </a:solidFill>
          <a:ln w="19050">
            <a:solidFill>
              <a:schemeClr val="accent3">
                <a:lumMod val="75000"/>
              </a:schemeClr>
            </a:solidFill>
            <a:prstDash val="sysDash"/>
          </a:ln>
          <a:effectLst>
            <a:outerShdw blurRad="50800" dist="38100" dir="2700000" algn="tl" rotWithShape="0">
              <a:prstClr val="black">
                <a:alpha val="40000"/>
              </a:prstClr>
            </a:outerShdw>
          </a:effectLst>
        </p:spPr>
        <p:txBody>
          <a:bodyPr wrap="square" rtlCol="0">
            <a:spAutoFit/>
          </a:bodyPr>
          <a:lstStyle/>
          <a:p>
            <a:r>
              <a:rPr lang="en-US" sz="1200" i="1" dirty="0">
                <a:solidFill>
                  <a:schemeClr val="tx1">
                    <a:lumMod val="75000"/>
                    <a:lumOff val="25000"/>
                  </a:schemeClr>
                </a:solidFill>
              </a:rPr>
              <a:t>When you first log in, you won’t have any favorited documents.</a:t>
            </a:r>
          </a:p>
        </p:txBody>
      </p:sp>
      <p:grpSp>
        <p:nvGrpSpPr>
          <p:cNvPr id="39" name="Box - No favorites"/>
          <p:cNvGrpSpPr/>
          <p:nvPr/>
        </p:nvGrpSpPr>
        <p:grpSpPr>
          <a:xfrm>
            <a:off x="5273040" y="729134"/>
            <a:ext cx="1907195" cy="1579726"/>
            <a:chOff x="5273040" y="729134"/>
            <a:chExt cx="1907195" cy="1579726"/>
          </a:xfrm>
        </p:grpSpPr>
        <p:sp>
          <p:nvSpPr>
            <p:cNvPr id="16" name="Rectangle 15"/>
            <p:cNvSpPr/>
            <p:nvPr/>
          </p:nvSpPr>
          <p:spPr>
            <a:xfrm>
              <a:off x="5273040" y="729134"/>
              <a:ext cx="1691640" cy="1579726"/>
            </a:xfrm>
            <a:prstGeom prst="rect">
              <a:avLst/>
            </a:prstGeom>
            <a:noFill/>
            <a:ln w="19050">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p:cNvCxnSpPr>
              <a:stCxn id="17" idx="1"/>
              <a:endCxn id="16" idx="3"/>
            </p:cNvCxnSpPr>
            <p:nvPr/>
          </p:nvCxnSpPr>
          <p:spPr>
            <a:xfrm flipH="1">
              <a:off x="6964680" y="1411473"/>
              <a:ext cx="215555" cy="107524"/>
            </a:xfrm>
            <a:prstGeom prst="straightConnector1">
              <a:avLst/>
            </a:prstGeom>
            <a:ln w="28575">
              <a:solidFill>
                <a:schemeClr val="accent3">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grpSp>
      <p:pic>
        <p:nvPicPr>
          <p:cNvPr id="40" name="Image - Example of Document"/>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744081" y="2664337"/>
            <a:ext cx="1770503" cy="1770503"/>
          </a:xfrm>
          <a:prstGeom prst="rect">
            <a:avLst/>
          </a:prstGeom>
          <a:ln w="19050">
            <a:solidFill>
              <a:schemeClr val="accent3">
                <a:lumMod val="75000"/>
              </a:schemeClr>
            </a:solidFill>
            <a:prstDash val="sysDash"/>
          </a:ln>
          <a:effectLst/>
        </p:spPr>
      </p:pic>
      <p:grpSp>
        <p:nvGrpSpPr>
          <p:cNvPr id="59" name="Text - Directions 02"/>
          <p:cNvGrpSpPr/>
          <p:nvPr/>
        </p:nvGrpSpPr>
        <p:grpSpPr>
          <a:xfrm>
            <a:off x="7180235" y="1790216"/>
            <a:ext cx="1485900" cy="1061346"/>
            <a:chOff x="7485035" y="1790216"/>
            <a:chExt cx="1485900" cy="1061346"/>
          </a:xfrm>
        </p:grpSpPr>
        <p:sp>
          <p:nvSpPr>
            <p:cNvPr id="46" name="Text - Directions 02"/>
            <p:cNvSpPr txBox="1"/>
            <p:nvPr/>
          </p:nvSpPr>
          <p:spPr>
            <a:xfrm>
              <a:off x="7485035" y="2020565"/>
              <a:ext cx="1485900" cy="830997"/>
            </a:xfrm>
            <a:prstGeom prst="rect">
              <a:avLst/>
            </a:prstGeom>
            <a:solidFill>
              <a:schemeClr val="bg1"/>
            </a:solidFill>
            <a:ln w="19050">
              <a:solidFill>
                <a:schemeClr val="accent3">
                  <a:lumMod val="75000"/>
                </a:schemeClr>
              </a:solidFill>
              <a:prstDash val="sysDash"/>
            </a:ln>
            <a:effectLst>
              <a:outerShdw blurRad="50800" dist="38100" dir="2700000" algn="tl" rotWithShape="0">
                <a:prstClr val="black">
                  <a:alpha val="40000"/>
                </a:prstClr>
              </a:outerShdw>
            </a:effectLst>
          </p:spPr>
          <p:txBody>
            <a:bodyPr wrap="square" rtlCol="0">
              <a:spAutoFit/>
            </a:bodyPr>
            <a:lstStyle/>
            <a:p>
              <a:r>
                <a:rPr lang="en-US" sz="1200" i="1" dirty="0">
                  <a:solidFill>
                    <a:schemeClr val="tx1">
                      <a:lumMod val="75000"/>
                      <a:lumOff val="25000"/>
                    </a:schemeClr>
                  </a:solidFill>
                </a:rPr>
                <a:t>To favorite a document, click on the star to add it to the favorite menu.</a:t>
              </a:r>
            </a:p>
          </p:txBody>
        </p:sp>
        <p:sp>
          <p:nvSpPr>
            <p:cNvPr id="41" name="Down Arrow 40"/>
            <p:cNvSpPr/>
            <p:nvPr/>
          </p:nvSpPr>
          <p:spPr>
            <a:xfrm>
              <a:off x="8056997" y="1790216"/>
              <a:ext cx="333058" cy="2699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8" name="Trigger - Favorite document"/>
          <p:cNvGrpSpPr/>
          <p:nvPr/>
        </p:nvGrpSpPr>
        <p:grpSpPr>
          <a:xfrm>
            <a:off x="6118860" y="2436064"/>
            <a:ext cx="1061375" cy="600773"/>
            <a:chOff x="6118860" y="2436064"/>
            <a:chExt cx="1061375" cy="600773"/>
          </a:xfrm>
        </p:grpSpPr>
        <p:sp>
          <p:nvSpPr>
            <p:cNvPr id="42" name="Rectangle 41"/>
            <p:cNvSpPr/>
            <p:nvPr/>
          </p:nvSpPr>
          <p:spPr>
            <a:xfrm>
              <a:off x="6118860" y="2806478"/>
              <a:ext cx="230359" cy="230359"/>
            </a:xfrm>
            <a:prstGeom prst="rect">
              <a:avLst/>
            </a:prstGeom>
            <a:solidFill>
              <a:schemeClr val="bg1">
                <a:alpha val="0"/>
              </a:schemeClr>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Arrow Connector 50"/>
            <p:cNvCxnSpPr>
              <a:stCxn id="46" idx="1"/>
              <a:endCxn id="42" idx="3"/>
            </p:cNvCxnSpPr>
            <p:nvPr/>
          </p:nvCxnSpPr>
          <p:spPr>
            <a:xfrm flipH="1">
              <a:off x="6349219" y="2436064"/>
              <a:ext cx="831016" cy="485594"/>
            </a:xfrm>
            <a:prstGeom prst="straightConnector1">
              <a:avLst/>
            </a:prstGeom>
            <a:ln w="12700">
              <a:solidFill>
                <a:srgbClr val="FFC000"/>
              </a:solidFill>
              <a:prstDash val="sysDot"/>
              <a:tailEnd type="triangle"/>
            </a:ln>
            <a:effectLst/>
          </p:spPr>
          <p:style>
            <a:lnRef idx="2">
              <a:schemeClr val="accent1"/>
            </a:lnRef>
            <a:fillRef idx="0">
              <a:schemeClr val="accent1"/>
            </a:fillRef>
            <a:effectRef idx="1">
              <a:schemeClr val="accent1"/>
            </a:effectRef>
            <a:fontRef idx="minor">
              <a:schemeClr val="tx1"/>
            </a:fontRef>
          </p:style>
        </p:cxnSp>
      </p:grpSp>
      <p:sp>
        <p:nvSpPr>
          <p:cNvPr id="52" name="5-Point Star 51"/>
          <p:cNvSpPr/>
          <p:nvPr/>
        </p:nvSpPr>
        <p:spPr>
          <a:xfrm>
            <a:off x="6134947" y="2808255"/>
            <a:ext cx="207573" cy="207573"/>
          </a:xfrm>
          <a:prstGeom prst="star5">
            <a:avLst/>
          </a:prstGeom>
          <a:solidFill>
            <a:srgbClr val="FFC000"/>
          </a:solidFill>
          <a:ln w="127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itle 1"/>
          <p:cNvSpPr txBox="1">
            <a:spLocks/>
          </p:cNvSpPr>
          <p:nvPr/>
        </p:nvSpPr>
        <p:spPr>
          <a:xfrm>
            <a:off x="618412" y="341798"/>
            <a:ext cx="8068388" cy="183428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a:solidFill>
                  <a:srgbClr val="000000"/>
                </a:solidFill>
                <a:latin typeface="Rockwell"/>
                <a:ea typeface="+mj-ea"/>
                <a:cs typeface="+mj-cs"/>
              </a:defRPr>
            </a:lvl1pPr>
          </a:lstStyle>
          <a:p>
            <a:pPr algn="l"/>
            <a:r>
              <a:rPr lang="en-US" dirty="0"/>
              <a:t>Navigating </a:t>
            </a:r>
            <a:br>
              <a:rPr lang="en-US" dirty="0"/>
            </a:br>
            <a:r>
              <a:rPr lang="en-US" dirty="0"/>
              <a:t>the Power BI</a:t>
            </a:r>
            <a:br>
              <a:rPr lang="en-US" dirty="0"/>
            </a:br>
            <a:r>
              <a:rPr lang="en-US" dirty="0"/>
              <a:t>Workspace</a:t>
            </a:r>
          </a:p>
        </p:txBody>
      </p:sp>
      <p:grpSp>
        <p:nvGrpSpPr>
          <p:cNvPr id="2" name="Group 1"/>
          <p:cNvGrpSpPr/>
          <p:nvPr/>
        </p:nvGrpSpPr>
        <p:grpSpPr>
          <a:xfrm>
            <a:off x="625111" y="2255591"/>
            <a:ext cx="2764209" cy="2521149"/>
            <a:chOff x="520011" y="2255591"/>
            <a:chExt cx="2764209" cy="2521149"/>
          </a:xfrm>
        </p:grpSpPr>
        <p:grpSp>
          <p:nvGrpSpPr>
            <p:cNvPr id="12" name="Box - Tools [Disappear]"/>
            <p:cNvGrpSpPr/>
            <p:nvPr/>
          </p:nvGrpSpPr>
          <p:grpSpPr>
            <a:xfrm>
              <a:off x="520015" y="2255591"/>
              <a:ext cx="2764205" cy="2150967"/>
              <a:chOff x="520015" y="2176079"/>
              <a:chExt cx="2764205" cy="2150967"/>
            </a:xfrm>
          </p:grpSpPr>
          <p:sp>
            <p:nvSpPr>
              <p:cNvPr id="5" name="Rounded Rectangle 4"/>
              <p:cNvSpPr/>
              <p:nvPr/>
            </p:nvSpPr>
            <p:spPr>
              <a:xfrm>
                <a:off x="520017" y="2176079"/>
                <a:ext cx="2743200" cy="286300"/>
              </a:xfrm>
              <a:prstGeom prst="roundRect">
                <a:avLst/>
              </a:prstGeom>
              <a:solidFill>
                <a:schemeClr val="bg1"/>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Home</a:t>
                </a:r>
                <a:endParaRPr lang="en-US" dirty="0"/>
              </a:p>
            </p:txBody>
          </p:sp>
          <p:sp>
            <p:nvSpPr>
              <p:cNvPr id="24" name="Rounded Rectangle 23"/>
              <p:cNvSpPr/>
              <p:nvPr/>
            </p:nvSpPr>
            <p:spPr>
              <a:xfrm>
                <a:off x="520017" y="2921658"/>
                <a:ext cx="2764203" cy="286300"/>
              </a:xfrm>
              <a:prstGeom prst="roundRect">
                <a:avLst/>
              </a:prstGeom>
              <a:solidFill>
                <a:schemeClr val="bg1"/>
              </a:solidFill>
              <a:ln w="127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030A0"/>
                    </a:solidFill>
                  </a:rPr>
                  <a:t>Recent</a:t>
                </a:r>
                <a:endParaRPr lang="en-US" dirty="0"/>
              </a:p>
            </p:txBody>
          </p:sp>
          <p:sp>
            <p:nvSpPr>
              <p:cNvPr id="25" name="Rounded Rectangle 24"/>
              <p:cNvSpPr/>
              <p:nvPr/>
            </p:nvSpPr>
            <p:spPr>
              <a:xfrm>
                <a:off x="520016" y="3295167"/>
                <a:ext cx="2764203" cy="286300"/>
              </a:xfrm>
              <a:prstGeom prst="roundRect">
                <a:avLst/>
              </a:prstGeom>
              <a:solidFill>
                <a:schemeClr val="bg1"/>
              </a:solidFill>
              <a:ln w="127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0F0"/>
                    </a:solidFill>
                  </a:rPr>
                  <a:t>Apps</a:t>
                </a:r>
                <a:endParaRPr lang="en-US" dirty="0"/>
              </a:p>
            </p:txBody>
          </p:sp>
          <p:sp>
            <p:nvSpPr>
              <p:cNvPr id="26" name="Rounded Rectangle 25"/>
              <p:cNvSpPr/>
              <p:nvPr/>
            </p:nvSpPr>
            <p:spPr>
              <a:xfrm>
                <a:off x="520015" y="3670564"/>
                <a:ext cx="2764203" cy="286300"/>
              </a:xfrm>
              <a:prstGeom prst="roundRect">
                <a:avLst/>
              </a:prstGeom>
              <a:solidFill>
                <a:schemeClr val="bg1"/>
              </a:soli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C000"/>
                    </a:solidFill>
                  </a:rPr>
                  <a:t>Shared with me</a:t>
                </a:r>
              </a:p>
            </p:txBody>
          </p:sp>
          <p:sp>
            <p:nvSpPr>
              <p:cNvPr id="27" name="Rounded Rectangle 26"/>
              <p:cNvSpPr/>
              <p:nvPr/>
            </p:nvSpPr>
            <p:spPr>
              <a:xfrm>
                <a:off x="520017" y="4040746"/>
                <a:ext cx="2764203" cy="286300"/>
              </a:xfrm>
              <a:prstGeom prst="roundRect">
                <a:avLst/>
              </a:prstGeom>
              <a:solidFill>
                <a:schemeClr val="bg1"/>
              </a:solidFill>
              <a:ln w="127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6">
                        <a:lumMod val="50000"/>
                      </a:schemeClr>
                    </a:solidFill>
                  </a:rPr>
                  <a:t>Workspace</a:t>
                </a:r>
                <a:endParaRPr lang="en-US" dirty="0"/>
              </a:p>
            </p:txBody>
          </p:sp>
        </p:grpSp>
        <p:sp>
          <p:nvSpPr>
            <p:cNvPr id="36" name="Rounded Rectangle 35"/>
            <p:cNvSpPr/>
            <p:nvPr/>
          </p:nvSpPr>
          <p:spPr>
            <a:xfrm>
              <a:off x="520011" y="4490440"/>
              <a:ext cx="2764203" cy="286300"/>
            </a:xfrm>
            <a:prstGeom prst="roundRect">
              <a:avLst/>
            </a:prstGeom>
            <a:solidFill>
              <a:schemeClr val="bg1"/>
            </a:solidFill>
            <a:ln w="12700">
              <a:solidFill>
                <a:srgbClr val="0D4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4093"/>
                  </a:solidFill>
                </a:rPr>
                <a:t>Get Data</a:t>
              </a:r>
              <a:endParaRPr lang="en-US" dirty="0">
                <a:solidFill>
                  <a:srgbClr val="0D4093"/>
                </a:solidFill>
              </a:endParaRPr>
            </a:p>
          </p:txBody>
        </p:sp>
      </p:grpSp>
      <p:cxnSp>
        <p:nvCxnSpPr>
          <p:cNvPr id="43" name="Straight Connector 42"/>
          <p:cNvCxnSpPr>
            <a:endCxn id="7" idx="1"/>
          </p:cNvCxnSpPr>
          <p:nvPr/>
        </p:nvCxnSpPr>
        <p:spPr>
          <a:xfrm flipV="1">
            <a:off x="3284220" y="651203"/>
            <a:ext cx="408892" cy="1747538"/>
          </a:xfrm>
          <a:prstGeom prst="line">
            <a:avLst/>
          </a:prstGeom>
          <a:ln w="19050">
            <a:solidFill>
              <a:schemeClr val="accent3">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44" name="Picture 43">
            <a:hlinkClick r:id="rId7" action="ppaction://hlinksldjump" tooltip="Home"/>
            <a:hlinkHover r:id="" action="ppaction://noaction" highlightClick="1"/>
            <a:extLst>
              <a:ext uri="{FF2B5EF4-FFF2-40B4-BE49-F238E27FC236}">
                <a16:creationId xmlns:a16="http://schemas.microsoft.com/office/drawing/2014/main" id="{316ECEA5-7ADF-4A43-B93E-56805B8246D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45" name="Picture 44">
            <a:hlinkClick r:id="rId9" action="ppaction://hlinksldjump" tooltip="How Does Power BI Work With Seattle U?"/>
            <a:hlinkHover r:id="" action="ppaction://noaction" highlightClick="1"/>
            <a:extLst>
              <a:ext uri="{FF2B5EF4-FFF2-40B4-BE49-F238E27FC236}">
                <a16:creationId xmlns:a16="http://schemas.microsoft.com/office/drawing/2014/main" id="{0956FAB7-A27C-3F4E-92E0-54C68EC839B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47" name="Picture 46">
            <a:hlinkClick r:id="rId11" action="ppaction://hlinksldjump" tooltip="How Do I Navigate Power BI?"/>
            <a:hlinkHover r:id="" action="ppaction://noaction" highlightClick="1"/>
            <a:extLst>
              <a:ext uri="{FF2B5EF4-FFF2-40B4-BE49-F238E27FC236}">
                <a16:creationId xmlns:a16="http://schemas.microsoft.com/office/drawing/2014/main" id="{A428DB72-D2B2-884D-AAD7-A976DDC39C1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60" name="Picture 59">
            <a:hlinkClick r:id="rId13" action="ppaction://hlinksldjump" tooltip="End Presentation"/>
            <a:hlinkHover r:id="" action="ppaction://noaction" highlightClick="1"/>
            <a:extLst>
              <a:ext uri="{FF2B5EF4-FFF2-40B4-BE49-F238E27FC236}">
                <a16:creationId xmlns:a16="http://schemas.microsoft.com/office/drawing/2014/main" id="{09FCF23E-8CCB-054B-B6F4-D6AE9CDFEE9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64" name="TextBox 63">
            <a:extLst>
              <a:ext uri="{FF2B5EF4-FFF2-40B4-BE49-F238E27FC236}">
                <a16:creationId xmlns:a16="http://schemas.microsoft.com/office/drawing/2014/main" id="{DB6AB4AF-5147-2545-8F64-2B59BBBB913A}"/>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48" name="Picture 47"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49" name="Group 48"/>
          <p:cNvGrpSpPr/>
          <p:nvPr/>
        </p:nvGrpSpPr>
        <p:grpSpPr>
          <a:xfrm>
            <a:off x="-157418" y="1376979"/>
            <a:ext cx="651627" cy="1566708"/>
            <a:chOff x="-157418" y="1376979"/>
            <a:chExt cx="651627" cy="1566708"/>
          </a:xfrm>
        </p:grpSpPr>
        <p:cxnSp>
          <p:nvCxnSpPr>
            <p:cNvPr id="50" name="Straight Connector 49"/>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664646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4.44444E-6 -2.46914E-7 L -0.00034 -0.07253 " pathEditMode="relative" rAng="0" ptsTypes="AA">
                                      <p:cBhvr>
                                        <p:cTn id="9" dur="1000" fill="hold"/>
                                        <p:tgtEl>
                                          <p:spTgt spid="23"/>
                                        </p:tgtEl>
                                        <p:attrNameLst>
                                          <p:attrName>ppt_x</p:attrName>
                                          <p:attrName>ppt_y</p:attrName>
                                        </p:attrNameLst>
                                      </p:cBhvr>
                                      <p:rCtr x="-17" y="-3642"/>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58"/>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childTnLst>
                          </p:cTn>
                        </p:par>
                        <p:par>
                          <p:cTn id="46" fill="hold">
                            <p:stCondLst>
                              <p:cond delay="500"/>
                            </p:stCondLst>
                            <p:childTnLst>
                              <p:par>
                                <p:cTn id="47" presetID="2" presetClass="entr" presetSubtype="2"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1+#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8"/>
                  </p:tgtEl>
                </p:cond>
              </p:nextCondLst>
            </p:seq>
          </p:childTnLst>
        </p:cTn>
      </p:par>
    </p:tnLst>
    <p:bldLst>
      <p:bldP spid="19" grpId="0" animBg="1"/>
      <p:bldP spid="23" grpId="0" animBg="1"/>
      <p:bldP spid="17" grpId="0" animBg="1"/>
      <p:bldP spid="52" grpId="0" animBg="1"/>
      <p:bldP spid="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ight Triangle 49">
            <a:extLst>
              <a:ext uri="{FF2B5EF4-FFF2-40B4-BE49-F238E27FC236}">
                <a16:creationId xmlns:a16="http://schemas.microsoft.com/office/drawing/2014/main" id="{B4396032-D414-A247-AC91-D05B19BAF4F8}"/>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48" name="Title 1"/>
          <p:cNvSpPr txBox="1">
            <a:spLocks/>
          </p:cNvSpPr>
          <p:nvPr/>
        </p:nvSpPr>
        <p:spPr>
          <a:xfrm>
            <a:off x="625115" y="341798"/>
            <a:ext cx="8061685" cy="183428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a:solidFill>
                  <a:srgbClr val="000000"/>
                </a:solidFill>
                <a:latin typeface="Rockwell"/>
                <a:ea typeface="+mj-ea"/>
                <a:cs typeface="+mj-cs"/>
              </a:defRPr>
            </a:lvl1pPr>
          </a:lstStyle>
          <a:p>
            <a:pPr algn="l"/>
            <a:r>
              <a:rPr lang="en-US" dirty="0"/>
              <a:t>Navigating </a:t>
            </a:r>
            <a:br>
              <a:rPr lang="en-US" dirty="0"/>
            </a:br>
            <a:r>
              <a:rPr lang="en-US" dirty="0"/>
              <a:t>the Power BI</a:t>
            </a:r>
            <a:br>
              <a:rPr lang="en-US" dirty="0"/>
            </a:br>
            <a:r>
              <a:rPr lang="en-US" dirty="0"/>
              <a:t>Workspace</a:t>
            </a:r>
          </a:p>
        </p:txBody>
      </p:sp>
      <p:grpSp>
        <p:nvGrpSpPr>
          <p:cNvPr id="57" name="Image - PowerBI Frame"/>
          <p:cNvGrpSpPr/>
          <p:nvPr/>
        </p:nvGrpSpPr>
        <p:grpSpPr>
          <a:xfrm>
            <a:off x="3693112" y="125520"/>
            <a:ext cx="4221818" cy="4903679"/>
            <a:chOff x="3693112" y="125520"/>
            <a:chExt cx="4221818" cy="4903679"/>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93112" y="125520"/>
              <a:ext cx="4221818" cy="4903679"/>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p:cNvSpPr/>
            <p:nvPr/>
          </p:nvSpPr>
          <p:spPr>
            <a:xfrm>
              <a:off x="3693112" y="573272"/>
              <a:ext cx="720138" cy="155862"/>
            </a:xfrm>
            <a:prstGeom prst="rect">
              <a:avLst/>
            </a:prstGeom>
            <a:solidFill>
              <a:schemeClr val="accent3">
                <a:lumMod val="75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 - Favorites Description"/>
          <p:cNvSpPr/>
          <p:nvPr/>
        </p:nvSpPr>
        <p:spPr>
          <a:xfrm>
            <a:off x="625115" y="2750999"/>
            <a:ext cx="2649604" cy="1774999"/>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lumMod val="75000"/>
                    <a:lumOff val="25000"/>
                  </a:schemeClr>
                </a:solidFill>
              </a:rPr>
              <a:t>Users have the ability to favorite reports, dashboards, and other Power BI objects.  Once a user has favorited something, use this selection to access those items</a:t>
            </a:r>
          </a:p>
        </p:txBody>
      </p:sp>
      <p:grpSp>
        <p:nvGrpSpPr>
          <p:cNvPr id="15" name="Image - No Favorites"/>
          <p:cNvGrpSpPr/>
          <p:nvPr/>
        </p:nvGrpSpPr>
        <p:grpSpPr>
          <a:xfrm>
            <a:off x="4413250" y="288477"/>
            <a:ext cx="3501680" cy="4740722"/>
            <a:chOff x="4413250" y="288477"/>
            <a:chExt cx="3501680" cy="4740722"/>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13250" y="288477"/>
              <a:ext cx="3501680" cy="2886266"/>
            </a:xfrm>
            <a:prstGeom prst="rect">
              <a:avLst/>
            </a:prstGeom>
          </p:spPr>
        </p:pic>
        <p:pic>
          <p:nvPicPr>
            <p:cNvPr id="34" name="Picture 33"/>
            <p:cNvPicPr>
              <a:picLocks noChangeAspect="1"/>
            </p:cNvPicPr>
            <p:nvPr/>
          </p:nvPicPr>
          <p:blipFill rotWithShape="1">
            <a:blip r:embed="rId4" cstate="print">
              <a:extLst>
                <a:ext uri="{28A0092B-C50C-407E-A947-70E740481C1C}">
                  <a14:useLocalDpi xmlns:a14="http://schemas.microsoft.com/office/drawing/2010/main"/>
                </a:ext>
              </a:extLst>
            </a:blip>
            <a:srcRect b="-3"/>
            <a:stretch/>
          </p:blipFill>
          <p:spPr>
            <a:xfrm>
              <a:off x="4413250" y="2462379"/>
              <a:ext cx="3501680" cy="2566820"/>
            </a:xfrm>
            <a:prstGeom prst="rect">
              <a:avLst/>
            </a:prstGeom>
          </p:spPr>
        </p:pic>
      </p:grpSp>
      <p:grpSp>
        <p:nvGrpSpPr>
          <p:cNvPr id="39" name="Box - No favorites"/>
          <p:cNvGrpSpPr/>
          <p:nvPr/>
        </p:nvGrpSpPr>
        <p:grpSpPr>
          <a:xfrm>
            <a:off x="5273040" y="729134"/>
            <a:ext cx="2211995" cy="1579726"/>
            <a:chOff x="5273040" y="729134"/>
            <a:chExt cx="2211995" cy="1579726"/>
          </a:xfrm>
        </p:grpSpPr>
        <p:sp>
          <p:nvSpPr>
            <p:cNvPr id="16" name="Rectangle 15"/>
            <p:cNvSpPr/>
            <p:nvPr/>
          </p:nvSpPr>
          <p:spPr>
            <a:xfrm>
              <a:off x="5273040" y="729134"/>
              <a:ext cx="1691640" cy="1579726"/>
            </a:xfrm>
            <a:prstGeom prst="rect">
              <a:avLst/>
            </a:prstGeom>
            <a:noFill/>
            <a:ln w="19050">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p:cNvCxnSpPr>
              <a:stCxn id="17" idx="1"/>
              <a:endCxn id="16" idx="3"/>
            </p:cNvCxnSpPr>
            <p:nvPr/>
          </p:nvCxnSpPr>
          <p:spPr>
            <a:xfrm flipH="1">
              <a:off x="6964680" y="1411473"/>
              <a:ext cx="520355" cy="107524"/>
            </a:xfrm>
            <a:prstGeom prst="straightConnector1">
              <a:avLst/>
            </a:prstGeom>
            <a:ln>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40" name="Image - Example of Document"/>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744081" y="2664337"/>
            <a:ext cx="1770503" cy="1770503"/>
          </a:xfrm>
          <a:prstGeom prst="rect">
            <a:avLst/>
          </a:prstGeom>
          <a:ln w="12700">
            <a:solidFill>
              <a:schemeClr val="accent3">
                <a:lumMod val="75000"/>
              </a:schemeClr>
            </a:solidFill>
            <a:prstDash val="sysDash"/>
          </a:ln>
        </p:spPr>
      </p:pic>
      <p:grpSp>
        <p:nvGrpSpPr>
          <p:cNvPr id="58" name="Trigger - Favorite document"/>
          <p:cNvGrpSpPr/>
          <p:nvPr/>
        </p:nvGrpSpPr>
        <p:grpSpPr>
          <a:xfrm>
            <a:off x="6118860" y="2436064"/>
            <a:ext cx="1366175" cy="600773"/>
            <a:chOff x="6118860" y="2436064"/>
            <a:chExt cx="1366175" cy="600773"/>
          </a:xfrm>
        </p:grpSpPr>
        <p:sp>
          <p:nvSpPr>
            <p:cNvPr id="42" name="Rectangle 41"/>
            <p:cNvSpPr/>
            <p:nvPr/>
          </p:nvSpPr>
          <p:spPr>
            <a:xfrm>
              <a:off x="6118860" y="2806478"/>
              <a:ext cx="230359" cy="230359"/>
            </a:xfrm>
            <a:prstGeom prst="rect">
              <a:avLst/>
            </a:prstGeom>
            <a:solidFill>
              <a:schemeClr val="bg1">
                <a:alpha val="0"/>
              </a:schemeClr>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Arrow Connector 50"/>
            <p:cNvCxnSpPr>
              <a:stCxn id="46" idx="1"/>
              <a:endCxn id="42" idx="3"/>
            </p:cNvCxnSpPr>
            <p:nvPr/>
          </p:nvCxnSpPr>
          <p:spPr>
            <a:xfrm flipH="1">
              <a:off x="6349219" y="2436064"/>
              <a:ext cx="1135816" cy="485594"/>
            </a:xfrm>
            <a:prstGeom prst="straightConnector1">
              <a:avLst/>
            </a:prstGeom>
            <a:ln>
              <a:solidFill>
                <a:srgbClr val="FFC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52" name="5-Point Star 51"/>
          <p:cNvSpPr/>
          <p:nvPr/>
        </p:nvSpPr>
        <p:spPr>
          <a:xfrm>
            <a:off x="6130253" y="2806478"/>
            <a:ext cx="207573" cy="207573"/>
          </a:xfrm>
          <a:prstGeom prst="star5">
            <a:avLst/>
          </a:prstGeom>
          <a:solidFill>
            <a:srgbClr val="FFC000"/>
          </a:solidFill>
          <a:ln w="127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Box - Favorites"/>
          <p:cNvSpPr/>
          <p:nvPr/>
        </p:nvSpPr>
        <p:spPr>
          <a:xfrm>
            <a:off x="625115" y="2255591"/>
            <a:ext cx="2764203" cy="292086"/>
          </a:xfrm>
          <a:prstGeom prst="roundRect">
            <a:avLst/>
          </a:prstGeom>
          <a:solidFill>
            <a:schemeClr val="bg1"/>
          </a:solid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3">
                    <a:lumMod val="75000"/>
                  </a:schemeClr>
                </a:solidFill>
              </a:rPr>
              <a:t>Favorites</a:t>
            </a:r>
            <a:endParaRPr lang="en-US" dirty="0"/>
          </a:p>
        </p:txBody>
      </p:sp>
      <p:grpSp>
        <p:nvGrpSpPr>
          <p:cNvPr id="2" name="Group 1"/>
          <p:cNvGrpSpPr/>
          <p:nvPr/>
        </p:nvGrpSpPr>
        <p:grpSpPr>
          <a:xfrm>
            <a:off x="4413250" y="288477"/>
            <a:ext cx="3501680" cy="4740721"/>
            <a:chOff x="4413250" y="288477"/>
            <a:chExt cx="3501680" cy="4740721"/>
          </a:xfrm>
        </p:grpSpPr>
        <p:pic>
          <p:nvPicPr>
            <p:cNvPr id="56" name="Image - Favorited Document"/>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13250" y="288477"/>
              <a:ext cx="3501680" cy="1109586"/>
            </a:xfrm>
            <a:prstGeom prst="rect">
              <a:avLst/>
            </a:prstGeom>
          </p:spPr>
        </p:pic>
        <p:pic>
          <p:nvPicPr>
            <p:cNvPr id="35" name="Image - Favorited Document"/>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420036" y="950207"/>
              <a:ext cx="3419039" cy="4078991"/>
            </a:xfrm>
            <a:prstGeom prst="rect">
              <a:avLst/>
            </a:prstGeom>
          </p:spPr>
        </p:pic>
      </p:grpSp>
      <p:cxnSp>
        <p:nvCxnSpPr>
          <p:cNvPr id="5" name="Elbow Connector 4"/>
          <p:cNvCxnSpPr/>
          <p:nvPr/>
        </p:nvCxnSpPr>
        <p:spPr>
          <a:xfrm rot="10800000">
            <a:off x="4962528" y="729136"/>
            <a:ext cx="2952402" cy="2915802"/>
          </a:xfrm>
          <a:prstGeom prst="bentConnector3">
            <a:avLst>
              <a:gd name="adj1" fmla="val 99824"/>
            </a:avLst>
          </a:prstGeom>
          <a:ln w="19050">
            <a:solidFill>
              <a:schemeClr val="accent3">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3284220" y="651203"/>
            <a:ext cx="408892" cy="1747538"/>
          </a:xfrm>
          <a:prstGeom prst="line">
            <a:avLst/>
          </a:prstGeom>
          <a:ln w="19050">
            <a:solidFill>
              <a:schemeClr val="accent3">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hlinkClick r:id="rId8" action="ppaction://hlinksldjump"/>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Return</a:t>
            </a:r>
          </a:p>
        </p:txBody>
      </p:sp>
      <p:sp>
        <p:nvSpPr>
          <p:cNvPr id="65" name="Text - Directions 01"/>
          <p:cNvSpPr txBox="1"/>
          <p:nvPr/>
        </p:nvSpPr>
        <p:spPr>
          <a:xfrm>
            <a:off x="7180235" y="995974"/>
            <a:ext cx="1485900" cy="830997"/>
          </a:xfrm>
          <a:prstGeom prst="rect">
            <a:avLst/>
          </a:prstGeom>
          <a:solidFill>
            <a:schemeClr val="bg1"/>
          </a:solidFill>
          <a:ln w="19050">
            <a:solidFill>
              <a:schemeClr val="accent3">
                <a:lumMod val="75000"/>
              </a:schemeClr>
            </a:solidFill>
            <a:prstDash val="sysDash"/>
          </a:ln>
          <a:effectLst>
            <a:outerShdw blurRad="50800" dist="38100" dir="2700000" algn="tl" rotWithShape="0">
              <a:prstClr val="black">
                <a:alpha val="40000"/>
              </a:prstClr>
            </a:outerShdw>
          </a:effectLst>
        </p:spPr>
        <p:txBody>
          <a:bodyPr wrap="square" rtlCol="0">
            <a:spAutoFit/>
          </a:bodyPr>
          <a:lstStyle/>
          <a:p>
            <a:r>
              <a:rPr lang="en-US" sz="1200" dirty="0">
                <a:solidFill>
                  <a:schemeClr val="tx1">
                    <a:lumMod val="75000"/>
                    <a:lumOff val="25000"/>
                  </a:schemeClr>
                </a:solidFill>
              </a:rPr>
              <a:t>When you first log in, you won’t have any favorited documents.</a:t>
            </a:r>
          </a:p>
        </p:txBody>
      </p:sp>
      <p:grpSp>
        <p:nvGrpSpPr>
          <p:cNvPr id="66" name="Text - Directions 02"/>
          <p:cNvGrpSpPr/>
          <p:nvPr/>
        </p:nvGrpSpPr>
        <p:grpSpPr>
          <a:xfrm>
            <a:off x="7180235" y="1790216"/>
            <a:ext cx="1485900" cy="1061346"/>
            <a:chOff x="7485035" y="1790216"/>
            <a:chExt cx="1485900" cy="1061346"/>
          </a:xfrm>
        </p:grpSpPr>
        <p:sp>
          <p:nvSpPr>
            <p:cNvPr id="67" name="Text - Directions 02"/>
            <p:cNvSpPr txBox="1"/>
            <p:nvPr/>
          </p:nvSpPr>
          <p:spPr>
            <a:xfrm>
              <a:off x="7485035" y="2020565"/>
              <a:ext cx="1485900" cy="830997"/>
            </a:xfrm>
            <a:prstGeom prst="rect">
              <a:avLst/>
            </a:prstGeom>
            <a:solidFill>
              <a:schemeClr val="bg1"/>
            </a:solidFill>
            <a:ln w="19050">
              <a:solidFill>
                <a:schemeClr val="accent3">
                  <a:lumMod val="75000"/>
                </a:schemeClr>
              </a:solidFill>
              <a:prstDash val="sysDash"/>
            </a:ln>
            <a:effectLst>
              <a:outerShdw blurRad="50800" dist="38100" dir="2700000" algn="tl" rotWithShape="0">
                <a:prstClr val="black">
                  <a:alpha val="40000"/>
                </a:prstClr>
              </a:outerShdw>
            </a:effectLst>
          </p:spPr>
          <p:txBody>
            <a:bodyPr wrap="square" rtlCol="0">
              <a:spAutoFit/>
            </a:bodyPr>
            <a:lstStyle/>
            <a:p>
              <a:r>
                <a:rPr lang="en-US" sz="1200" dirty="0">
                  <a:solidFill>
                    <a:schemeClr val="tx1">
                      <a:lumMod val="75000"/>
                      <a:lumOff val="25000"/>
                    </a:schemeClr>
                  </a:solidFill>
                </a:rPr>
                <a:t>To favorite a document, click on the star to add it to the favorite menu.</a:t>
              </a:r>
            </a:p>
          </p:txBody>
        </p:sp>
        <p:sp>
          <p:nvSpPr>
            <p:cNvPr id="68" name="Down Arrow 67"/>
            <p:cNvSpPr/>
            <p:nvPr/>
          </p:nvSpPr>
          <p:spPr>
            <a:xfrm>
              <a:off x="8056997" y="1790216"/>
              <a:ext cx="333058" cy="2699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7175776" y="2806478"/>
            <a:ext cx="1485900" cy="1438623"/>
            <a:chOff x="7480576" y="2806478"/>
            <a:chExt cx="1485900" cy="1438623"/>
          </a:xfrm>
        </p:grpSpPr>
        <p:sp>
          <p:nvSpPr>
            <p:cNvPr id="70" name="Text - Directions 03"/>
            <p:cNvSpPr txBox="1"/>
            <p:nvPr/>
          </p:nvSpPr>
          <p:spPr>
            <a:xfrm>
              <a:off x="7480576" y="3044772"/>
              <a:ext cx="1485900" cy="1200329"/>
            </a:xfrm>
            <a:prstGeom prst="rect">
              <a:avLst/>
            </a:prstGeom>
            <a:solidFill>
              <a:schemeClr val="bg1"/>
            </a:solidFill>
            <a:ln w="19050">
              <a:solidFill>
                <a:schemeClr val="accent3">
                  <a:lumMod val="75000"/>
                </a:schemeClr>
              </a:solidFill>
              <a:prstDash val="sysDash"/>
            </a:ln>
            <a:effectLst>
              <a:outerShdw blurRad="50800" dist="38100" dir="2700000" algn="tl" rotWithShape="0">
                <a:prstClr val="black">
                  <a:alpha val="40000"/>
                </a:prstClr>
              </a:outerShdw>
            </a:effectLst>
          </p:spPr>
          <p:txBody>
            <a:bodyPr wrap="square" rtlCol="0">
              <a:spAutoFit/>
            </a:bodyPr>
            <a:lstStyle/>
            <a:p>
              <a:r>
                <a:rPr lang="en-US" sz="1200" dirty="0">
                  <a:solidFill>
                    <a:schemeClr val="tx1">
                      <a:lumMod val="75000"/>
                      <a:lumOff val="25000"/>
                    </a:schemeClr>
                  </a:solidFill>
                </a:rPr>
                <a:t>Your favorited document will appear the next time you access or refresh the favorites page.</a:t>
              </a:r>
            </a:p>
          </p:txBody>
        </p:sp>
        <p:sp>
          <p:nvSpPr>
            <p:cNvPr id="71" name="Down Arrow 70"/>
            <p:cNvSpPr/>
            <p:nvPr/>
          </p:nvSpPr>
          <p:spPr>
            <a:xfrm>
              <a:off x="8050764" y="2806478"/>
              <a:ext cx="333058" cy="2699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1" name="Picture 40">
            <a:hlinkClick r:id="rId9" action="ppaction://hlinksldjump" tooltip="Home"/>
            <a:hlinkHover r:id="" action="ppaction://noaction" highlightClick="1"/>
            <a:extLst>
              <a:ext uri="{FF2B5EF4-FFF2-40B4-BE49-F238E27FC236}">
                <a16:creationId xmlns:a16="http://schemas.microsoft.com/office/drawing/2014/main" id="{17A5471F-4AF9-8A44-88FC-BCA098C6F93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45" name="Picture 44">
            <a:hlinkClick r:id="rId11" action="ppaction://hlinksldjump" tooltip="How Does Power BI Work With Seattle U?"/>
            <a:hlinkHover r:id="" action="ppaction://noaction" highlightClick="1"/>
            <a:extLst>
              <a:ext uri="{FF2B5EF4-FFF2-40B4-BE49-F238E27FC236}">
                <a16:creationId xmlns:a16="http://schemas.microsoft.com/office/drawing/2014/main" id="{903CC5BF-79C8-A443-9351-08CD629BF0F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46" name="Picture 45">
            <a:hlinkClick r:id="rId13" action="ppaction://hlinksldjump" tooltip="How Do I Navigate Power BI?"/>
            <a:hlinkHover r:id="" action="ppaction://noaction" highlightClick="1"/>
            <a:extLst>
              <a:ext uri="{FF2B5EF4-FFF2-40B4-BE49-F238E27FC236}">
                <a16:creationId xmlns:a16="http://schemas.microsoft.com/office/drawing/2014/main" id="{D6F112F4-B02C-604D-956E-E72194946AD9}"/>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47" name="Picture 46">
            <a:hlinkClick r:id="rId15" action="ppaction://hlinksldjump" tooltip="End Presentation"/>
            <a:hlinkHover r:id="" action="ppaction://noaction" highlightClick="1"/>
            <a:extLst>
              <a:ext uri="{FF2B5EF4-FFF2-40B4-BE49-F238E27FC236}">
                <a16:creationId xmlns:a16="http://schemas.microsoft.com/office/drawing/2014/main" id="{DF73EE3F-61F5-2F43-AE93-6A4FB413F9DF}"/>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53" name="TextBox 52">
            <a:extLst>
              <a:ext uri="{FF2B5EF4-FFF2-40B4-BE49-F238E27FC236}">
                <a16:creationId xmlns:a16="http://schemas.microsoft.com/office/drawing/2014/main" id="{1545E474-312F-9742-BE2C-C57EA3686210}"/>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43" name="Picture 42"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44" name="Group 43"/>
          <p:cNvGrpSpPr/>
          <p:nvPr/>
        </p:nvGrpSpPr>
        <p:grpSpPr>
          <a:xfrm>
            <a:off x="-157418" y="1376979"/>
            <a:ext cx="651627" cy="1566708"/>
            <a:chOff x="-157418" y="1376979"/>
            <a:chExt cx="651627" cy="1566708"/>
          </a:xfrm>
        </p:grpSpPr>
        <p:cxnSp>
          <p:nvCxnSpPr>
            <p:cNvPr id="49" name="Straight Connector 48"/>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792157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9"/>
                                        </p:tgtEl>
                                        <p:attrNameLst>
                                          <p:attrName>style.visibility</p:attrName>
                                        </p:attrNameLst>
                                      </p:cBhvr>
                                      <p:to>
                                        <p:strVal val="hidden"/>
                                      </p:to>
                                    </p:set>
                                  </p:childTnLst>
                                </p:cTn>
                              </p:par>
                            </p:childTnLst>
                          </p:cTn>
                        </p:par>
                        <p:par>
                          <p:cTn id="13" fill="hold">
                            <p:stCondLst>
                              <p:cond delay="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500"/>
                                        <p:tgtEl>
                                          <p:spTgt spid="6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1+#ppt_w/2"/>
                                          </p:val>
                                        </p:tav>
                                        <p:tav tm="100000">
                                          <p:val>
                                            <p:strVal val="#ppt_x"/>
                                          </p:val>
                                        </p:tav>
                                      </p:tavLst>
                                    </p:anim>
                                    <p:anim calcmode="lin" valueType="num">
                                      <p:cBhvr additive="base">
                                        <p:cTn id="29"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ight Triangle 45">
            <a:extLst>
              <a:ext uri="{FF2B5EF4-FFF2-40B4-BE49-F238E27FC236}">
                <a16:creationId xmlns:a16="http://schemas.microsoft.com/office/drawing/2014/main" id="{F68268A0-92AF-A141-929D-0FBE200480AD}"/>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37" name="Rectangle 36"/>
          <p:cNvSpPr/>
          <p:nvPr/>
        </p:nvSpPr>
        <p:spPr>
          <a:xfrm>
            <a:off x="647994" y="2726503"/>
            <a:ext cx="2737822" cy="1778976"/>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lumMod val="75000"/>
                    <a:lumOff val="25000"/>
                  </a:schemeClr>
                </a:solidFill>
              </a:rPr>
              <a:t>Here users will find Power BI objects you have most recently accessed.  Much like the recent history in your web browser, you can quickly find items you have recently used.</a:t>
            </a:r>
          </a:p>
        </p:txBody>
      </p:sp>
      <p:sp>
        <p:nvSpPr>
          <p:cNvPr id="48" name="Title 1"/>
          <p:cNvSpPr txBox="1">
            <a:spLocks/>
          </p:cNvSpPr>
          <p:nvPr/>
        </p:nvSpPr>
        <p:spPr>
          <a:xfrm>
            <a:off x="659950" y="341798"/>
            <a:ext cx="8026850" cy="183428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a:solidFill>
                  <a:srgbClr val="000000"/>
                </a:solidFill>
                <a:latin typeface="Rockwell"/>
                <a:ea typeface="+mj-ea"/>
                <a:cs typeface="+mj-cs"/>
              </a:defRPr>
            </a:lvl1pPr>
          </a:lstStyle>
          <a:p>
            <a:pPr algn="l"/>
            <a:r>
              <a:rPr lang="en-US" dirty="0"/>
              <a:t>Navigating </a:t>
            </a:r>
            <a:br>
              <a:rPr lang="en-US" dirty="0"/>
            </a:br>
            <a:r>
              <a:rPr lang="en-US" dirty="0"/>
              <a:t>the Power BI</a:t>
            </a:r>
            <a:br>
              <a:rPr lang="en-US" dirty="0"/>
            </a:br>
            <a:r>
              <a:rPr lang="en-US" dirty="0"/>
              <a:t>Workspace</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93112" y="125520"/>
            <a:ext cx="4221818" cy="4903679"/>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p:cNvSpPr/>
          <p:nvPr/>
        </p:nvSpPr>
        <p:spPr>
          <a:xfrm>
            <a:off x="3693112" y="729133"/>
            <a:ext cx="720138" cy="155862"/>
          </a:xfrm>
          <a:prstGeom prst="rect">
            <a:avLst/>
          </a:prstGeom>
          <a:solidFill>
            <a:schemeClr val="accent4">
              <a:lumMod val="75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647994" y="3001170"/>
            <a:ext cx="2737826" cy="286300"/>
          </a:xfrm>
          <a:prstGeom prst="roundRect">
            <a:avLst/>
          </a:prstGeom>
          <a:solidFill>
            <a:schemeClr val="bg1"/>
          </a:solidFill>
          <a:ln w="127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030A0"/>
                </a:solidFill>
              </a:rPr>
              <a:t>Recent</a:t>
            </a:r>
            <a:endParaRPr lang="en-US" dirty="0"/>
          </a:p>
        </p:txBody>
      </p:sp>
      <p:grpSp>
        <p:nvGrpSpPr>
          <p:cNvPr id="12" name="Group 11"/>
          <p:cNvGrpSpPr/>
          <p:nvPr/>
        </p:nvGrpSpPr>
        <p:grpSpPr>
          <a:xfrm>
            <a:off x="4413250" y="285750"/>
            <a:ext cx="3501680" cy="4737099"/>
            <a:chOff x="4413250" y="285750"/>
            <a:chExt cx="3501680" cy="4737099"/>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l="17292" t="6462" b="1"/>
            <a:stretch/>
          </p:blipFill>
          <p:spPr>
            <a:xfrm>
              <a:off x="4413250" y="285750"/>
              <a:ext cx="3501680" cy="2849474"/>
            </a:xfrm>
            <a:prstGeom prst="rect">
              <a:avLst/>
            </a:prstGeom>
          </p:spPr>
        </p:pic>
        <p:pic>
          <p:nvPicPr>
            <p:cNvPr id="38" name="Picture 3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13250" y="2828099"/>
              <a:ext cx="3501680" cy="2194750"/>
            </a:xfrm>
            <a:prstGeom prst="rect">
              <a:avLst/>
            </a:prstGeom>
          </p:spPr>
        </p:pic>
      </p:grpSp>
      <p:sp>
        <p:nvSpPr>
          <p:cNvPr id="40" name="Text - Directions 01"/>
          <p:cNvSpPr txBox="1"/>
          <p:nvPr/>
        </p:nvSpPr>
        <p:spPr>
          <a:xfrm>
            <a:off x="6116295" y="2715343"/>
            <a:ext cx="1485900" cy="1569660"/>
          </a:xfrm>
          <a:prstGeom prst="rect">
            <a:avLst/>
          </a:prstGeom>
          <a:solidFill>
            <a:schemeClr val="bg1"/>
          </a:solidFill>
          <a:ln w="19050">
            <a:solidFill>
              <a:srgbClr val="7030A0"/>
            </a:solidFill>
            <a:prstDash val="sysDash"/>
          </a:ln>
          <a:effectLst>
            <a:outerShdw blurRad="50800" dist="38100" dir="2700000" algn="tl" rotWithShape="0">
              <a:prstClr val="black">
                <a:alpha val="40000"/>
              </a:prstClr>
            </a:outerShdw>
          </a:effectLst>
        </p:spPr>
        <p:txBody>
          <a:bodyPr wrap="square" rtlCol="0">
            <a:spAutoFit/>
          </a:bodyPr>
          <a:lstStyle/>
          <a:p>
            <a:r>
              <a:rPr lang="en-US" sz="1200" i="1" dirty="0">
                <a:solidFill>
                  <a:schemeClr val="tx1">
                    <a:lumMod val="75000"/>
                    <a:lumOff val="25000"/>
                  </a:schemeClr>
                </a:solidFill>
              </a:rPr>
              <a:t>Since we recently favorited this document, this star will appear here.  You can also </a:t>
            </a:r>
          </a:p>
          <a:p>
            <a:r>
              <a:rPr lang="en-US" sz="1200" b="1" i="1" dirty="0">
                <a:solidFill>
                  <a:srgbClr val="7030A0"/>
                </a:solidFill>
              </a:rPr>
              <a:t>unfavorite</a:t>
            </a:r>
            <a:r>
              <a:rPr lang="en-US" sz="1200" i="1" dirty="0">
                <a:solidFill>
                  <a:schemeClr val="tx1">
                    <a:lumMod val="75000"/>
                    <a:lumOff val="25000"/>
                  </a:schemeClr>
                </a:solidFill>
              </a:rPr>
              <a:t> it by clicking on the star to remove it.</a:t>
            </a:r>
          </a:p>
        </p:txBody>
      </p:sp>
      <p:grpSp>
        <p:nvGrpSpPr>
          <p:cNvPr id="22" name="Group 21"/>
          <p:cNvGrpSpPr/>
          <p:nvPr/>
        </p:nvGrpSpPr>
        <p:grpSpPr>
          <a:xfrm>
            <a:off x="4658373" y="616046"/>
            <a:ext cx="1457922" cy="2884127"/>
            <a:chOff x="4658373" y="616046"/>
            <a:chExt cx="1457922" cy="2884127"/>
          </a:xfrm>
        </p:grpSpPr>
        <p:sp>
          <p:nvSpPr>
            <p:cNvPr id="39" name="5-Point Star 38"/>
            <p:cNvSpPr/>
            <p:nvPr/>
          </p:nvSpPr>
          <p:spPr>
            <a:xfrm>
              <a:off x="4658373" y="616046"/>
              <a:ext cx="87606" cy="87606"/>
            </a:xfrm>
            <a:prstGeom prst="star5">
              <a:avLst/>
            </a:prstGeom>
            <a:solidFill>
              <a:srgbClr val="FFC000"/>
            </a:solid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Elbow Connector 14"/>
            <p:cNvCxnSpPr>
              <a:stCxn id="40" idx="1"/>
            </p:cNvCxnSpPr>
            <p:nvPr/>
          </p:nvCxnSpPr>
          <p:spPr>
            <a:xfrm rot="10800000">
              <a:off x="4695825" y="753177"/>
              <a:ext cx="1420470" cy="2746996"/>
            </a:xfrm>
            <a:prstGeom prst="bentConnector2">
              <a:avLst/>
            </a:prstGeom>
            <a:ln w="19050">
              <a:solidFill>
                <a:srgbClr val="7030A0"/>
              </a:solidFill>
              <a:prstDash val="sysDot"/>
              <a:tailEnd type="triangle"/>
            </a:ln>
            <a:effectLst/>
          </p:spPr>
          <p:style>
            <a:lnRef idx="2">
              <a:schemeClr val="accent1"/>
            </a:lnRef>
            <a:fillRef idx="0">
              <a:schemeClr val="accent1"/>
            </a:fillRef>
            <a:effectRef idx="1">
              <a:schemeClr val="accent1"/>
            </a:effectRef>
            <a:fontRef idx="minor">
              <a:schemeClr val="tx1"/>
            </a:fontRef>
          </p:style>
        </p:cxnSp>
      </p:grpSp>
      <p:sp>
        <p:nvSpPr>
          <p:cNvPr id="49" name="Text - Directions 01"/>
          <p:cNvSpPr txBox="1"/>
          <p:nvPr/>
        </p:nvSpPr>
        <p:spPr>
          <a:xfrm>
            <a:off x="6104106" y="2024758"/>
            <a:ext cx="1485900" cy="461665"/>
          </a:xfrm>
          <a:prstGeom prst="rect">
            <a:avLst/>
          </a:prstGeom>
          <a:solidFill>
            <a:schemeClr val="bg1"/>
          </a:solidFill>
          <a:ln w="19050">
            <a:solidFill>
              <a:srgbClr val="7030A0"/>
            </a:solidFill>
            <a:prstDash val="sysDash"/>
          </a:ln>
          <a:effectLst>
            <a:outerShdw blurRad="50800" dist="38100" dir="2700000" algn="tl" rotWithShape="0">
              <a:prstClr val="black">
                <a:alpha val="40000"/>
              </a:prstClr>
            </a:outerShdw>
          </a:effectLst>
        </p:spPr>
        <p:txBody>
          <a:bodyPr wrap="square" rtlCol="0">
            <a:spAutoFit/>
          </a:bodyPr>
          <a:lstStyle/>
          <a:p>
            <a:r>
              <a:rPr lang="en-US" sz="1200" i="1" dirty="0">
                <a:solidFill>
                  <a:schemeClr val="tx1">
                    <a:lumMod val="75000"/>
                    <a:lumOff val="25000"/>
                  </a:schemeClr>
                </a:solidFill>
              </a:rPr>
              <a:t>Recent documents will appear here</a:t>
            </a:r>
          </a:p>
        </p:txBody>
      </p:sp>
      <p:grpSp>
        <p:nvGrpSpPr>
          <p:cNvPr id="57" name="Group 56"/>
          <p:cNvGrpSpPr/>
          <p:nvPr/>
        </p:nvGrpSpPr>
        <p:grpSpPr>
          <a:xfrm>
            <a:off x="7628076" y="510388"/>
            <a:ext cx="251425" cy="1757901"/>
            <a:chOff x="8073849" y="491340"/>
            <a:chExt cx="251425" cy="1757901"/>
          </a:xfrm>
          <a:effectLst/>
        </p:grpSpPr>
        <p:cxnSp>
          <p:nvCxnSpPr>
            <p:cNvPr id="51" name="Elbow Connector 50"/>
            <p:cNvCxnSpPr/>
            <p:nvPr/>
          </p:nvCxnSpPr>
          <p:spPr>
            <a:xfrm rot="16200000" flipV="1">
              <a:off x="7426836" y="1350803"/>
              <a:ext cx="1545588" cy="251288"/>
            </a:xfrm>
            <a:prstGeom prst="bentConnector3">
              <a:avLst>
                <a:gd name="adj1" fmla="val 99507"/>
              </a:avLst>
            </a:prstGeom>
            <a:ln w="19050">
              <a:solidFill>
                <a:srgbClr val="7030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8073849" y="491340"/>
              <a:ext cx="0" cy="690200"/>
            </a:xfrm>
            <a:prstGeom prst="line">
              <a:avLst/>
            </a:prstGeom>
            <a:ln w="19050">
              <a:solidFill>
                <a:srgbClr val="7030A0"/>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651494" y="2245042"/>
            <a:ext cx="2743200" cy="2531698"/>
            <a:chOff x="651494" y="2245042"/>
            <a:chExt cx="2743200" cy="2531698"/>
          </a:xfrm>
        </p:grpSpPr>
        <p:grpSp>
          <p:nvGrpSpPr>
            <p:cNvPr id="2" name="Group 1"/>
            <p:cNvGrpSpPr/>
            <p:nvPr/>
          </p:nvGrpSpPr>
          <p:grpSpPr>
            <a:xfrm>
              <a:off x="651494" y="2245042"/>
              <a:ext cx="2743200" cy="2161516"/>
              <a:chOff x="651494" y="2165530"/>
              <a:chExt cx="2743200" cy="2161516"/>
            </a:xfrm>
          </p:grpSpPr>
          <p:sp>
            <p:nvSpPr>
              <p:cNvPr id="5" name="Rounded Rectangle 4"/>
              <p:cNvSpPr/>
              <p:nvPr/>
            </p:nvSpPr>
            <p:spPr>
              <a:xfrm>
                <a:off x="651494" y="2165530"/>
                <a:ext cx="2743200" cy="286300"/>
              </a:xfrm>
              <a:prstGeom prst="roundRect">
                <a:avLst/>
              </a:prstGeom>
              <a:solidFill>
                <a:schemeClr val="bg1"/>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Home</a:t>
                </a:r>
                <a:endParaRPr lang="en-US" dirty="0"/>
              </a:p>
            </p:txBody>
          </p:sp>
          <p:sp>
            <p:nvSpPr>
              <p:cNvPr id="23" name="Rounded Rectangle 22"/>
              <p:cNvSpPr/>
              <p:nvPr/>
            </p:nvSpPr>
            <p:spPr>
              <a:xfrm>
                <a:off x="651494" y="2548149"/>
                <a:ext cx="2737826" cy="286300"/>
              </a:xfrm>
              <a:prstGeom prst="roundRect">
                <a:avLst/>
              </a:prstGeom>
              <a:solidFill>
                <a:schemeClr val="bg1"/>
              </a:solid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3">
                        <a:lumMod val="75000"/>
                      </a:schemeClr>
                    </a:solidFill>
                  </a:rPr>
                  <a:t>Favorites</a:t>
                </a:r>
                <a:endParaRPr lang="en-US" dirty="0"/>
              </a:p>
            </p:txBody>
          </p:sp>
          <p:sp>
            <p:nvSpPr>
              <p:cNvPr id="25" name="Rounded Rectangle 24"/>
              <p:cNvSpPr/>
              <p:nvPr/>
            </p:nvSpPr>
            <p:spPr>
              <a:xfrm>
                <a:off x="651494" y="3295167"/>
                <a:ext cx="2737825" cy="286300"/>
              </a:xfrm>
              <a:prstGeom prst="roundRect">
                <a:avLst/>
              </a:prstGeom>
              <a:solidFill>
                <a:schemeClr val="bg1"/>
              </a:solidFill>
              <a:ln w="127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0F0"/>
                    </a:solidFill>
                  </a:rPr>
                  <a:t>Apps</a:t>
                </a:r>
                <a:endParaRPr lang="en-US" dirty="0"/>
              </a:p>
            </p:txBody>
          </p:sp>
          <p:sp>
            <p:nvSpPr>
              <p:cNvPr id="26" name="Rounded Rectangle 25"/>
              <p:cNvSpPr/>
              <p:nvPr/>
            </p:nvSpPr>
            <p:spPr>
              <a:xfrm>
                <a:off x="651494" y="3670564"/>
                <a:ext cx="2737824" cy="286300"/>
              </a:xfrm>
              <a:prstGeom prst="roundRect">
                <a:avLst/>
              </a:prstGeom>
              <a:solidFill>
                <a:schemeClr val="bg1"/>
              </a:soli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C000"/>
                    </a:solidFill>
                  </a:rPr>
                  <a:t>Shared with me</a:t>
                </a:r>
              </a:p>
            </p:txBody>
          </p:sp>
          <p:sp>
            <p:nvSpPr>
              <p:cNvPr id="27" name="Rounded Rectangle 26"/>
              <p:cNvSpPr/>
              <p:nvPr/>
            </p:nvSpPr>
            <p:spPr>
              <a:xfrm>
                <a:off x="651494" y="4040746"/>
                <a:ext cx="2737826" cy="286300"/>
              </a:xfrm>
              <a:prstGeom prst="roundRect">
                <a:avLst/>
              </a:prstGeom>
              <a:solidFill>
                <a:schemeClr val="bg1"/>
              </a:solidFill>
              <a:ln w="127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6">
                        <a:lumMod val="50000"/>
                      </a:schemeClr>
                    </a:solidFill>
                  </a:rPr>
                  <a:t>Workspace</a:t>
                </a:r>
                <a:endParaRPr lang="en-US" dirty="0"/>
              </a:p>
            </p:txBody>
          </p:sp>
        </p:grpSp>
        <p:sp>
          <p:nvSpPr>
            <p:cNvPr id="28" name="Rounded Rectangle 27"/>
            <p:cNvSpPr/>
            <p:nvPr/>
          </p:nvSpPr>
          <p:spPr>
            <a:xfrm>
              <a:off x="651494" y="4490440"/>
              <a:ext cx="2737820" cy="286300"/>
            </a:xfrm>
            <a:prstGeom prst="roundRect">
              <a:avLst/>
            </a:prstGeom>
            <a:solidFill>
              <a:schemeClr val="bg1"/>
            </a:solidFill>
            <a:ln w="12700">
              <a:solidFill>
                <a:srgbClr val="0D4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4093"/>
                  </a:solidFill>
                </a:rPr>
                <a:t>Get Data</a:t>
              </a:r>
              <a:endParaRPr lang="en-US" dirty="0">
                <a:solidFill>
                  <a:srgbClr val="0D4093"/>
                </a:solidFill>
              </a:endParaRPr>
            </a:p>
          </p:txBody>
        </p:sp>
      </p:grpSp>
      <p:cxnSp>
        <p:nvCxnSpPr>
          <p:cNvPr id="32" name="Straight Connector 31"/>
          <p:cNvCxnSpPr>
            <a:endCxn id="49" idx="3"/>
          </p:cNvCxnSpPr>
          <p:nvPr/>
        </p:nvCxnSpPr>
        <p:spPr>
          <a:xfrm flipH="1">
            <a:off x="7590006" y="2255591"/>
            <a:ext cx="289495" cy="0"/>
          </a:xfrm>
          <a:prstGeom prst="line">
            <a:avLst/>
          </a:prstGeom>
          <a:ln w="12700">
            <a:solidFill>
              <a:srgbClr val="7030A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endCxn id="8" idx="1"/>
          </p:cNvCxnSpPr>
          <p:nvPr/>
        </p:nvCxnSpPr>
        <p:spPr>
          <a:xfrm flipV="1">
            <a:off x="3284220" y="807064"/>
            <a:ext cx="408892" cy="1591677"/>
          </a:xfrm>
          <a:prstGeom prst="line">
            <a:avLst/>
          </a:prstGeom>
          <a:ln w="19050">
            <a:solidFill>
              <a:srgbClr val="7030A0"/>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hlinkClick r:id="rId5" action="ppaction://hlinksldjump"/>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Return</a:t>
            </a:r>
          </a:p>
        </p:txBody>
      </p:sp>
      <p:pic>
        <p:nvPicPr>
          <p:cNvPr id="36" name="Picture 35">
            <a:hlinkClick r:id="rId6" action="ppaction://hlinksldjump" tooltip="Home"/>
            <a:hlinkHover r:id="" action="ppaction://noaction" highlightClick="1"/>
            <a:extLst>
              <a:ext uri="{FF2B5EF4-FFF2-40B4-BE49-F238E27FC236}">
                <a16:creationId xmlns:a16="http://schemas.microsoft.com/office/drawing/2014/main" id="{A37E0883-B4C1-7447-9080-C8F33DC8F00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41" name="Picture 40">
            <a:hlinkClick r:id="rId8" action="ppaction://hlinksldjump" tooltip="How Does Power BI Work With Seattle U?"/>
            <a:hlinkHover r:id="" action="ppaction://noaction" highlightClick="1"/>
            <a:extLst>
              <a:ext uri="{FF2B5EF4-FFF2-40B4-BE49-F238E27FC236}">
                <a16:creationId xmlns:a16="http://schemas.microsoft.com/office/drawing/2014/main" id="{373FA225-215D-0F49-8D70-B6A8038FDB7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42" name="Picture 41">
            <a:hlinkClick r:id="rId10" action="ppaction://hlinksldjump" tooltip="How Do I Navigate Power BI?"/>
            <a:hlinkHover r:id="" action="ppaction://noaction" highlightClick="1"/>
            <a:extLst>
              <a:ext uri="{FF2B5EF4-FFF2-40B4-BE49-F238E27FC236}">
                <a16:creationId xmlns:a16="http://schemas.microsoft.com/office/drawing/2014/main" id="{D036F47B-36AF-9C41-93D7-4813F7500D3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44" name="Picture 43">
            <a:hlinkClick r:id="rId12" action="ppaction://hlinksldjump" tooltip="End Presentation"/>
            <a:hlinkHover r:id="" action="ppaction://noaction" highlightClick="1"/>
            <a:extLst>
              <a:ext uri="{FF2B5EF4-FFF2-40B4-BE49-F238E27FC236}">
                <a16:creationId xmlns:a16="http://schemas.microsoft.com/office/drawing/2014/main" id="{A340D7C0-F5FA-3448-B42E-B5B119F1012E}"/>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47" name="TextBox 46">
            <a:extLst>
              <a:ext uri="{FF2B5EF4-FFF2-40B4-BE49-F238E27FC236}">
                <a16:creationId xmlns:a16="http://schemas.microsoft.com/office/drawing/2014/main" id="{D981559B-B232-604B-905C-411422F7F885}"/>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45" name="Picture 44"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52" name="Group 51"/>
          <p:cNvGrpSpPr/>
          <p:nvPr/>
        </p:nvGrpSpPr>
        <p:grpSpPr>
          <a:xfrm>
            <a:off x="-157418" y="1376979"/>
            <a:ext cx="651627" cy="1566708"/>
            <a:chOff x="-157418" y="1376979"/>
            <a:chExt cx="651627" cy="1566708"/>
          </a:xfrm>
        </p:grpSpPr>
        <p:cxnSp>
          <p:nvCxnSpPr>
            <p:cNvPr id="53" name="Straight Connector 52"/>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220554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3.88889E-6 2.46914E-7 L 0.00052 -0.14537 " pathEditMode="relative" rAng="0" ptsTypes="AA">
                                      <p:cBhvr>
                                        <p:cTn id="9" dur="1000" fill="hold"/>
                                        <p:tgtEl>
                                          <p:spTgt spid="24"/>
                                        </p:tgtEl>
                                        <p:attrNameLst>
                                          <p:attrName>ppt_x</p:attrName>
                                          <p:attrName>ppt_y</p:attrName>
                                        </p:attrNameLst>
                                      </p:cBhvr>
                                      <p:rCtr x="17" y="-7284"/>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1+#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4" grpId="0" animBg="1"/>
      <p:bldP spid="40" grpId="0" animBg="1"/>
      <p:bldP spid="49"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ight Triangle 38">
            <a:extLst>
              <a:ext uri="{FF2B5EF4-FFF2-40B4-BE49-F238E27FC236}">
                <a16:creationId xmlns:a16="http://schemas.microsoft.com/office/drawing/2014/main" id="{8B48CAEE-BC0F-174E-B05D-F1990F257C85}"/>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37" name="Rectangle 36"/>
          <p:cNvSpPr/>
          <p:nvPr/>
        </p:nvSpPr>
        <p:spPr>
          <a:xfrm>
            <a:off x="639770" y="2789563"/>
            <a:ext cx="2644446" cy="591773"/>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lumMod val="75000"/>
                    <a:lumOff val="25000"/>
                  </a:schemeClr>
                </a:solidFill>
              </a:rPr>
              <a:t>Seattle University is not using this functionality at this time.</a:t>
            </a:r>
          </a:p>
        </p:txBody>
      </p:sp>
      <p:sp>
        <p:nvSpPr>
          <p:cNvPr id="48" name="Title 1"/>
          <p:cNvSpPr txBox="1">
            <a:spLocks/>
          </p:cNvSpPr>
          <p:nvPr/>
        </p:nvSpPr>
        <p:spPr>
          <a:xfrm>
            <a:off x="639770" y="341798"/>
            <a:ext cx="8047030" cy="183428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a:solidFill>
                  <a:srgbClr val="000000"/>
                </a:solidFill>
                <a:latin typeface="Rockwell"/>
                <a:ea typeface="+mj-ea"/>
                <a:cs typeface="+mj-cs"/>
              </a:defRPr>
            </a:lvl1pPr>
          </a:lstStyle>
          <a:p>
            <a:pPr algn="l"/>
            <a:r>
              <a:rPr lang="en-US" dirty="0"/>
              <a:t>Navigating </a:t>
            </a:r>
            <a:br>
              <a:rPr lang="en-US" dirty="0"/>
            </a:br>
            <a:r>
              <a:rPr lang="en-US" dirty="0"/>
              <a:t>the Power BI</a:t>
            </a:r>
            <a:br>
              <a:rPr lang="en-US" dirty="0"/>
            </a:br>
            <a:r>
              <a:rPr lang="en-US" dirty="0"/>
              <a:t>Workspace</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93112" y="125520"/>
            <a:ext cx="4221818" cy="4903679"/>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p:cNvSpPr/>
          <p:nvPr/>
        </p:nvSpPr>
        <p:spPr>
          <a:xfrm>
            <a:off x="3693112" y="884995"/>
            <a:ext cx="720138" cy="155862"/>
          </a:xfrm>
          <a:prstGeom prst="rect">
            <a:avLst/>
          </a:prstGeom>
          <a:solidFill>
            <a:srgbClr val="00B0F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639770" y="3374679"/>
            <a:ext cx="2749549" cy="286300"/>
          </a:xfrm>
          <a:prstGeom prst="roundRect">
            <a:avLst/>
          </a:prstGeom>
          <a:solidFill>
            <a:schemeClr val="bg1"/>
          </a:solidFill>
          <a:ln w="127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0F0"/>
                </a:solidFill>
              </a:rPr>
              <a:t>Apps</a:t>
            </a:r>
            <a:endParaRPr lang="en-US" dirty="0"/>
          </a:p>
        </p:txBody>
      </p:sp>
      <p:grpSp>
        <p:nvGrpSpPr>
          <p:cNvPr id="12" name="Group 11"/>
          <p:cNvGrpSpPr/>
          <p:nvPr/>
        </p:nvGrpSpPr>
        <p:grpSpPr>
          <a:xfrm>
            <a:off x="4425950" y="298449"/>
            <a:ext cx="3488980" cy="4730749"/>
            <a:chOff x="4425950" y="298449"/>
            <a:chExt cx="3488980" cy="4730749"/>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25950" y="298449"/>
              <a:ext cx="3488980" cy="2854007"/>
            </a:xfrm>
            <a:prstGeom prst="rect">
              <a:avLst/>
            </a:prstGeom>
          </p:spPr>
        </p:pic>
        <p:pic>
          <p:nvPicPr>
            <p:cNvPr id="38" name="Picture 3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25950" y="3109457"/>
              <a:ext cx="3488980" cy="1919741"/>
            </a:xfrm>
            <a:prstGeom prst="rect">
              <a:avLst/>
            </a:prstGeom>
          </p:spPr>
        </p:pic>
      </p:grpSp>
      <p:grpSp>
        <p:nvGrpSpPr>
          <p:cNvPr id="6" name="Group 5"/>
          <p:cNvGrpSpPr/>
          <p:nvPr/>
        </p:nvGrpSpPr>
        <p:grpSpPr>
          <a:xfrm>
            <a:off x="639770" y="2255591"/>
            <a:ext cx="2749550" cy="2521149"/>
            <a:chOff x="534670" y="2255591"/>
            <a:chExt cx="2749550" cy="2521149"/>
          </a:xfrm>
        </p:grpSpPr>
        <p:grpSp>
          <p:nvGrpSpPr>
            <p:cNvPr id="2" name="Group 1"/>
            <p:cNvGrpSpPr/>
            <p:nvPr/>
          </p:nvGrpSpPr>
          <p:grpSpPr>
            <a:xfrm>
              <a:off x="534670" y="2255591"/>
              <a:ext cx="2749550" cy="2150967"/>
              <a:chOff x="534670" y="2176079"/>
              <a:chExt cx="2749550" cy="2150967"/>
            </a:xfrm>
          </p:grpSpPr>
          <p:sp>
            <p:nvSpPr>
              <p:cNvPr id="5" name="Rounded Rectangle 4"/>
              <p:cNvSpPr/>
              <p:nvPr/>
            </p:nvSpPr>
            <p:spPr>
              <a:xfrm>
                <a:off x="534670" y="2176079"/>
                <a:ext cx="2743200" cy="286300"/>
              </a:xfrm>
              <a:prstGeom prst="roundRect">
                <a:avLst/>
              </a:prstGeom>
              <a:solidFill>
                <a:schemeClr val="bg1"/>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Home</a:t>
                </a:r>
                <a:endParaRPr lang="en-US" dirty="0"/>
              </a:p>
            </p:txBody>
          </p:sp>
          <p:sp>
            <p:nvSpPr>
              <p:cNvPr id="23" name="Rounded Rectangle 22"/>
              <p:cNvSpPr/>
              <p:nvPr/>
            </p:nvSpPr>
            <p:spPr>
              <a:xfrm>
                <a:off x="534670" y="2548149"/>
                <a:ext cx="2749550" cy="286300"/>
              </a:xfrm>
              <a:prstGeom prst="roundRect">
                <a:avLst/>
              </a:prstGeom>
              <a:solidFill>
                <a:schemeClr val="bg1"/>
              </a:solid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3">
                        <a:lumMod val="75000"/>
                      </a:schemeClr>
                    </a:solidFill>
                  </a:rPr>
                  <a:t>Favorites</a:t>
                </a:r>
                <a:endParaRPr lang="en-US" dirty="0"/>
              </a:p>
            </p:txBody>
          </p:sp>
          <p:sp>
            <p:nvSpPr>
              <p:cNvPr id="24" name="Rounded Rectangle 23"/>
              <p:cNvSpPr/>
              <p:nvPr/>
            </p:nvSpPr>
            <p:spPr>
              <a:xfrm>
                <a:off x="534670" y="2921658"/>
                <a:ext cx="2749550" cy="286300"/>
              </a:xfrm>
              <a:prstGeom prst="roundRect">
                <a:avLst/>
              </a:prstGeom>
              <a:solidFill>
                <a:schemeClr val="bg1"/>
              </a:solidFill>
              <a:ln w="127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030A0"/>
                    </a:solidFill>
                  </a:rPr>
                  <a:t>Recent</a:t>
                </a:r>
                <a:endParaRPr lang="en-US" dirty="0"/>
              </a:p>
            </p:txBody>
          </p:sp>
          <p:sp>
            <p:nvSpPr>
              <p:cNvPr id="26" name="Rounded Rectangle 25"/>
              <p:cNvSpPr/>
              <p:nvPr/>
            </p:nvSpPr>
            <p:spPr>
              <a:xfrm>
                <a:off x="534670" y="3670564"/>
                <a:ext cx="2749548" cy="286300"/>
              </a:xfrm>
              <a:prstGeom prst="roundRect">
                <a:avLst/>
              </a:prstGeom>
              <a:solidFill>
                <a:schemeClr val="bg1"/>
              </a:soli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C000"/>
                    </a:solidFill>
                  </a:rPr>
                  <a:t>Shared with me</a:t>
                </a:r>
              </a:p>
            </p:txBody>
          </p:sp>
          <p:sp>
            <p:nvSpPr>
              <p:cNvPr id="27" name="Rounded Rectangle 26"/>
              <p:cNvSpPr/>
              <p:nvPr/>
            </p:nvSpPr>
            <p:spPr>
              <a:xfrm>
                <a:off x="534670" y="4040746"/>
                <a:ext cx="2749550" cy="286300"/>
              </a:xfrm>
              <a:prstGeom prst="roundRect">
                <a:avLst/>
              </a:prstGeom>
              <a:solidFill>
                <a:schemeClr val="bg1"/>
              </a:solidFill>
              <a:ln w="127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6">
                        <a:lumMod val="50000"/>
                      </a:schemeClr>
                    </a:solidFill>
                  </a:rPr>
                  <a:t>Workspace</a:t>
                </a:r>
                <a:endParaRPr lang="en-US" dirty="0"/>
              </a:p>
            </p:txBody>
          </p:sp>
        </p:grpSp>
        <p:sp>
          <p:nvSpPr>
            <p:cNvPr id="20" name="Rounded Rectangle 19"/>
            <p:cNvSpPr/>
            <p:nvPr/>
          </p:nvSpPr>
          <p:spPr>
            <a:xfrm>
              <a:off x="534670" y="4490440"/>
              <a:ext cx="2749544" cy="286300"/>
            </a:xfrm>
            <a:prstGeom prst="roundRect">
              <a:avLst/>
            </a:prstGeom>
            <a:solidFill>
              <a:schemeClr val="bg1"/>
            </a:solidFill>
            <a:ln w="12700">
              <a:solidFill>
                <a:srgbClr val="0D4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4093"/>
                  </a:solidFill>
                </a:rPr>
                <a:t>Get Data</a:t>
              </a:r>
              <a:endParaRPr lang="en-US" dirty="0">
                <a:solidFill>
                  <a:srgbClr val="0D4093"/>
                </a:solidFill>
              </a:endParaRPr>
            </a:p>
          </p:txBody>
        </p:sp>
      </p:grpSp>
      <p:cxnSp>
        <p:nvCxnSpPr>
          <p:cNvPr id="30" name="Straight Connector 29"/>
          <p:cNvCxnSpPr>
            <a:endCxn id="9" idx="1"/>
          </p:cNvCxnSpPr>
          <p:nvPr/>
        </p:nvCxnSpPr>
        <p:spPr>
          <a:xfrm flipV="1">
            <a:off x="3284220" y="962926"/>
            <a:ext cx="408892" cy="1435815"/>
          </a:xfrm>
          <a:prstGeom prst="line">
            <a:avLst/>
          </a:prstGeom>
          <a:ln w="19050">
            <a:solidFill>
              <a:srgbClr val="00B0F0"/>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hlinkClick r:id="rId5" action="ppaction://hlinksldjump"/>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Return</a:t>
            </a:r>
          </a:p>
        </p:txBody>
      </p:sp>
      <p:pic>
        <p:nvPicPr>
          <p:cNvPr id="32" name="Picture 31">
            <a:hlinkClick r:id="rId6" action="ppaction://hlinksldjump" tooltip="Home"/>
            <a:hlinkHover r:id="" action="ppaction://noaction" highlightClick="1"/>
            <a:extLst>
              <a:ext uri="{FF2B5EF4-FFF2-40B4-BE49-F238E27FC236}">
                <a16:creationId xmlns:a16="http://schemas.microsoft.com/office/drawing/2014/main" id="{1879B884-656F-F14C-B309-6B625B11C2C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33" name="Picture 32">
            <a:hlinkClick r:id="rId8" action="ppaction://hlinksldjump" tooltip="How Does Power BI Work With Seattle U?"/>
            <a:hlinkHover r:id="" action="ppaction://noaction" highlightClick="1"/>
            <a:extLst>
              <a:ext uri="{FF2B5EF4-FFF2-40B4-BE49-F238E27FC236}">
                <a16:creationId xmlns:a16="http://schemas.microsoft.com/office/drawing/2014/main" id="{BDE9BA2C-8C15-3B4B-BCBA-8D8DCB4B9CB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34" name="Picture 33">
            <a:hlinkClick r:id="rId10" action="ppaction://hlinksldjump" tooltip="How Do I Navigate Power BI?"/>
            <a:hlinkHover r:id="" action="ppaction://noaction" highlightClick="1"/>
            <a:extLst>
              <a:ext uri="{FF2B5EF4-FFF2-40B4-BE49-F238E27FC236}">
                <a16:creationId xmlns:a16="http://schemas.microsoft.com/office/drawing/2014/main" id="{4AF5E57A-00B3-1449-BA59-4E85606DF63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35" name="Picture 34">
            <a:hlinkClick r:id="rId12" action="ppaction://hlinksldjump" tooltip="End Presentation"/>
            <a:hlinkHover r:id="" action="ppaction://noaction" highlightClick="1"/>
            <a:extLst>
              <a:ext uri="{FF2B5EF4-FFF2-40B4-BE49-F238E27FC236}">
                <a16:creationId xmlns:a16="http://schemas.microsoft.com/office/drawing/2014/main" id="{5175AB0B-02C9-6E48-8539-33184B41F417}"/>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41" name="TextBox 40">
            <a:extLst>
              <a:ext uri="{FF2B5EF4-FFF2-40B4-BE49-F238E27FC236}">
                <a16:creationId xmlns:a16="http://schemas.microsoft.com/office/drawing/2014/main" id="{790F4A49-291C-684D-B684-837D9C03501D}"/>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28" name="Picture 27"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29" name="Group 28"/>
          <p:cNvGrpSpPr/>
          <p:nvPr/>
        </p:nvGrpSpPr>
        <p:grpSpPr>
          <a:xfrm>
            <a:off x="-157418" y="1376979"/>
            <a:ext cx="651627" cy="1566708"/>
            <a:chOff x="-157418" y="1376979"/>
            <a:chExt cx="651627" cy="1566708"/>
          </a:xfrm>
        </p:grpSpPr>
        <p:cxnSp>
          <p:nvCxnSpPr>
            <p:cNvPr id="36" name="Straight Connector 35"/>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873127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2.5E-6 -6.17284E-7 L -0.00017 -0.21759 " pathEditMode="relative" rAng="0" ptsTypes="AA">
                                      <p:cBhvr>
                                        <p:cTn id="9" dur="1000" fill="hold"/>
                                        <p:tgtEl>
                                          <p:spTgt spid="25"/>
                                        </p:tgtEl>
                                        <p:attrNameLst>
                                          <p:attrName>ppt_x</p:attrName>
                                          <p:attrName>ppt_y</p:attrName>
                                        </p:attrNameLst>
                                      </p:cBhvr>
                                      <p:rCtr x="-17" y="-10895"/>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1+#ppt_w/2"/>
                                          </p:val>
                                        </p:tav>
                                        <p:tav tm="100000">
                                          <p:val>
                                            <p:strVal val="#ppt_x"/>
                                          </p:val>
                                        </p:tav>
                                      </p:tavLst>
                                    </p:anim>
                                    <p:anim calcmode="lin" valueType="num">
                                      <p:cBhvr additive="base">
                                        <p:cTn id="25"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5" grpId="0" animBg="1"/>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ight Triangle 43">
            <a:extLst>
              <a:ext uri="{FF2B5EF4-FFF2-40B4-BE49-F238E27FC236}">
                <a16:creationId xmlns:a16="http://schemas.microsoft.com/office/drawing/2014/main" id="{F5AC2F1C-F1AD-E443-8199-F534AA5397CD}"/>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37" name="Rectangle 36"/>
          <p:cNvSpPr/>
          <p:nvPr/>
        </p:nvSpPr>
        <p:spPr>
          <a:xfrm>
            <a:off x="646108" y="2694973"/>
            <a:ext cx="2638108" cy="1498855"/>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lumMod val="75000"/>
                    <a:lumOff val="25000"/>
                  </a:schemeClr>
                </a:solidFill>
              </a:rPr>
              <a:t>This is the location where users will find all the reports and / or dashboards which they have been granted access to.</a:t>
            </a:r>
          </a:p>
        </p:txBody>
      </p:sp>
      <p:sp>
        <p:nvSpPr>
          <p:cNvPr id="48" name="Title 1"/>
          <p:cNvSpPr txBox="1">
            <a:spLocks/>
          </p:cNvSpPr>
          <p:nvPr/>
        </p:nvSpPr>
        <p:spPr>
          <a:xfrm>
            <a:off x="646108" y="341798"/>
            <a:ext cx="8040692" cy="183428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a:solidFill>
                  <a:srgbClr val="000000"/>
                </a:solidFill>
                <a:latin typeface="Rockwell"/>
                <a:ea typeface="+mj-ea"/>
                <a:cs typeface="+mj-cs"/>
              </a:defRPr>
            </a:lvl1pPr>
          </a:lstStyle>
          <a:p>
            <a:pPr algn="l"/>
            <a:r>
              <a:rPr lang="en-US" dirty="0"/>
              <a:t>Navigating </a:t>
            </a:r>
            <a:br>
              <a:rPr lang="en-US" dirty="0"/>
            </a:br>
            <a:r>
              <a:rPr lang="en-US" dirty="0"/>
              <a:t>the Power BI</a:t>
            </a:r>
            <a:br>
              <a:rPr lang="en-US" dirty="0"/>
            </a:br>
            <a:r>
              <a:rPr lang="en-US" dirty="0"/>
              <a:t>Workspace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93112" y="125520"/>
            <a:ext cx="4221818" cy="4903679"/>
          </a:xfrm>
          <a:prstGeom prst="rect">
            <a:avLst/>
          </a:prstGeom>
          <a:ln>
            <a:solidFill>
              <a:schemeClr val="tx1"/>
            </a:solidFill>
          </a:ln>
          <a:effectLst>
            <a:outerShdw blurRad="50800" dist="38100" dir="2700000" algn="tl" rotWithShape="0">
              <a:prstClr val="black">
                <a:alpha val="40000"/>
              </a:prstClr>
            </a:outerShdw>
          </a:effectLst>
        </p:spPr>
      </p:pic>
      <p:sp>
        <p:nvSpPr>
          <p:cNvPr id="25" name="Rounded Rectangle 24"/>
          <p:cNvSpPr/>
          <p:nvPr/>
        </p:nvSpPr>
        <p:spPr>
          <a:xfrm>
            <a:off x="646113" y="3374679"/>
            <a:ext cx="2743206" cy="286300"/>
          </a:xfrm>
          <a:prstGeom prst="roundRect">
            <a:avLst/>
          </a:prstGeom>
          <a:solidFill>
            <a:schemeClr val="bg1"/>
          </a:solidFill>
          <a:ln w="127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0F0"/>
                </a:solidFill>
              </a:rPr>
              <a:t>Apps</a:t>
            </a:r>
            <a:endParaRPr lang="en-US" dirty="0"/>
          </a:p>
        </p:txBody>
      </p:sp>
      <p:sp>
        <p:nvSpPr>
          <p:cNvPr id="5" name="Rounded Rectangle 4"/>
          <p:cNvSpPr/>
          <p:nvPr/>
        </p:nvSpPr>
        <p:spPr>
          <a:xfrm>
            <a:off x="646114" y="2243857"/>
            <a:ext cx="2743200" cy="286300"/>
          </a:xfrm>
          <a:prstGeom prst="roundRect">
            <a:avLst/>
          </a:prstGeom>
          <a:solidFill>
            <a:schemeClr val="bg1"/>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Home</a:t>
            </a:r>
            <a:endParaRPr lang="en-US" dirty="0"/>
          </a:p>
        </p:txBody>
      </p:sp>
      <p:sp>
        <p:nvSpPr>
          <p:cNvPr id="23" name="Rounded Rectangle 22"/>
          <p:cNvSpPr/>
          <p:nvPr/>
        </p:nvSpPr>
        <p:spPr>
          <a:xfrm>
            <a:off x="646114" y="2627661"/>
            <a:ext cx="2743206" cy="286300"/>
          </a:xfrm>
          <a:prstGeom prst="roundRect">
            <a:avLst/>
          </a:prstGeom>
          <a:solidFill>
            <a:schemeClr val="bg1"/>
          </a:solid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3">
                    <a:lumMod val="75000"/>
                  </a:schemeClr>
                </a:solidFill>
              </a:rPr>
              <a:t>Favorites</a:t>
            </a:r>
            <a:endParaRPr lang="en-US" dirty="0"/>
          </a:p>
        </p:txBody>
      </p:sp>
      <p:sp>
        <p:nvSpPr>
          <p:cNvPr id="24" name="Rounded Rectangle 23"/>
          <p:cNvSpPr/>
          <p:nvPr/>
        </p:nvSpPr>
        <p:spPr>
          <a:xfrm>
            <a:off x="646114" y="3001170"/>
            <a:ext cx="2743206" cy="286300"/>
          </a:xfrm>
          <a:prstGeom prst="roundRect">
            <a:avLst/>
          </a:prstGeom>
          <a:solidFill>
            <a:schemeClr val="bg1"/>
          </a:solidFill>
          <a:ln w="127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030A0"/>
                </a:solidFill>
              </a:rPr>
              <a:t>Recent</a:t>
            </a:r>
            <a:endParaRPr lang="en-US" dirty="0"/>
          </a:p>
        </p:txBody>
      </p:sp>
      <p:sp>
        <p:nvSpPr>
          <p:cNvPr id="26" name="Rounded Rectangle 25"/>
          <p:cNvSpPr/>
          <p:nvPr/>
        </p:nvSpPr>
        <p:spPr>
          <a:xfrm>
            <a:off x="646112" y="3750076"/>
            <a:ext cx="2743206" cy="286300"/>
          </a:xfrm>
          <a:prstGeom prst="roundRect">
            <a:avLst/>
          </a:prstGeom>
          <a:solidFill>
            <a:schemeClr val="bg1"/>
          </a:soli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C000"/>
                </a:solidFill>
              </a:rPr>
              <a:t>Shared with me</a:t>
            </a:r>
          </a:p>
        </p:txBody>
      </p:sp>
      <p:sp>
        <p:nvSpPr>
          <p:cNvPr id="27" name="Rounded Rectangle 26"/>
          <p:cNvSpPr/>
          <p:nvPr/>
        </p:nvSpPr>
        <p:spPr>
          <a:xfrm>
            <a:off x="646114" y="4120258"/>
            <a:ext cx="2743206" cy="286300"/>
          </a:xfrm>
          <a:prstGeom prst="roundRect">
            <a:avLst/>
          </a:prstGeom>
          <a:solidFill>
            <a:schemeClr val="bg1"/>
          </a:solidFill>
          <a:ln w="127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6">
                    <a:lumMod val="50000"/>
                  </a:schemeClr>
                </a:solidFill>
              </a:rPr>
              <a:t>Workspace</a:t>
            </a:r>
            <a:endParaRPr lang="en-US" dirty="0"/>
          </a:p>
        </p:txBody>
      </p:sp>
      <p:sp>
        <p:nvSpPr>
          <p:cNvPr id="20" name="Rounded Rectangle 19"/>
          <p:cNvSpPr/>
          <p:nvPr/>
        </p:nvSpPr>
        <p:spPr>
          <a:xfrm>
            <a:off x="646108" y="4490440"/>
            <a:ext cx="2743206" cy="286300"/>
          </a:xfrm>
          <a:prstGeom prst="roundRect">
            <a:avLst/>
          </a:prstGeom>
          <a:solidFill>
            <a:schemeClr val="bg1"/>
          </a:solidFill>
          <a:ln w="12700">
            <a:solidFill>
              <a:srgbClr val="0D4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4093"/>
                </a:solidFill>
              </a:rPr>
              <a:t>Get Data</a:t>
            </a:r>
            <a:endParaRPr lang="en-US" dirty="0">
              <a:solidFill>
                <a:srgbClr val="0D4093"/>
              </a:solidFill>
            </a:endParaRPr>
          </a:p>
        </p:txBody>
      </p:sp>
      <p:grpSp>
        <p:nvGrpSpPr>
          <p:cNvPr id="8" name="Group 7"/>
          <p:cNvGrpSpPr/>
          <p:nvPr/>
        </p:nvGrpSpPr>
        <p:grpSpPr>
          <a:xfrm>
            <a:off x="4406894" y="291510"/>
            <a:ext cx="3508036" cy="4737688"/>
            <a:chOff x="4406894" y="291510"/>
            <a:chExt cx="3508036" cy="4737688"/>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06894" y="291510"/>
              <a:ext cx="3508036" cy="2874556"/>
            </a:xfrm>
            <a:prstGeom prst="rect">
              <a:avLst/>
            </a:prstGeom>
          </p:spPr>
        </p:pic>
        <p:pic>
          <p:nvPicPr>
            <p:cNvPr id="30" name="Picture 2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406894" y="1384467"/>
              <a:ext cx="3508036" cy="3644731"/>
            </a:xfrm>
            <a:prstGeom prst="rect">
              <a:avLst/>
            </a:prstGeom>
          </p:spPr>
        </p:pic>
      </p:grpSp>
      <p:grpSp>
        <p:nvGrpSpPr>
          <p:cNvPr id="15" name="Group 14"/>
          <p:cNvGrpSpPr/>
          <p:nvPr/>
        </p:nvGrpSpPr>
        <p:grpSpPr>
          <a:xfrm>
            <a:off x="4457107" y="679262"/>
            <a:ext cx="679450" cy="1156138"/>
            <a:chOff x="4457107" y="679262"/>
            <a:chExt cx="679450" cy="1156138"/>
          </a:xfrm>
        </p:grpSpPr>
        <p:sp>
          <p:nvSpPr>
            <p:cNvPr id="11" name="Rectangle 10"/>
            <p:cNvSpPr/>
            <p:nvPr/>
          </p:nvSpPr>
          <p:spPr>
            <a:xfrm>
              <a:off x="4457107" y="679262"/>
              <a:ext cx="679450" cy="533400"/>
            </a:xfrm>
            <a:prstGeom prst="rect">
              <a:avLst/>
            </a:prstGeom>
            <a:noFill/>
            <a:ln w="19050">
              <a:solidFill>
                <a:srgbClr val="FFC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stCxn id="11" idx="2"/>
            </p:cNvCxnSpPr>
            <p:nvPr/>
          </p:nvCxnSpPr>
          <p:spPr>
            <a:xfrm>
              <a:off x="4796832" y="1212662"/>
              <a:ext cx="3768" cy="622738"/>
            </a:xfrm>
            <a:prstGeom prst="line">
              <a:avLst/>
            </a:prstGeom>
            <a:ln w="19050">
              <a:solidFill>
                <a:srgbClr val="FFC000"/>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39" name="Rectangle 38"/>
          <p:cNvSpPr/>
          <p:nvPr/>
        </p:nvSpPr>
        <p:spPr>
          <a:xfrm>
            <a:off x="3693112" y="1040864"/>
            <a:ext cx="720138" cy="139616"/>
          </a:xfrm>
          <a:prstGeom prst="rect">
            <a:avLst/>
          </a:prstGeom>
          <a:solidFill>
            <a:srgbClr val="FFC0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endCxn id="39" idx="1"/>
          </p:cNvCxnSpPr>
          <p:nvPr/>
        </p:nvCxnSpPr>
        <p:spPr>
          <a:xfrm flipV="1">
            <a:off x="3284220" y="1110672"/>
            <a:ext cx="408892" cy="1288069"/>
          </a:xfrm>
          <a:prstGeom prst="line">
            <a:avLst/>
          </a:prstGeom>
          <a:ln w="19050">
            <a:solidFill>
              <a:srgbClr val="FFC000"/>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594046" y="2635683"/>
            <a:ext cx="3133731" cy="1015663"/>
          </a:xfrm>
          <a:prstGeom prst="rect">
            <a:avLst/>
          </a:prstGeom>
          <a:solidFill>
            <a:schemeClr val="bg1"/>
          </a:solidFill>
          <a:ln w="19050">
            <a:solidFill>
              <a:srgbClr val="FFC000"/>
            </a:solidFill>
            <a:prstDash val="sysDash"/>
          </a:ln>
          <a:effectLst>
            <a:outerShdw blurRad="50800" dist="38100" dir="2700000" algn="tl" rotWithShape="0">
              <a:prstClr val="black">
                <a:alpha val="40000"/>
              </a:prstClr>
            </a:outerShdw>
          </a:effectLst>
        </p:spPr>
        <p:txBody>
          <a:bodyPr wrap="square" rtlCol="0">
            <a:spAutoFit/>
          </a:bodyPr>
          <a:lstStyle/>
          <a:p>
            <a:r>
              <a:rPr lang="en-US" sz="1200" i="1" dirty="0">
                <a:solidFill>
                  <a:schemeClr val="tx1">
                    <a:lumMod val="75000"/>
                    <a:lumOff val="25000"/>
                  </a:schemeClr>
                </a:solidFill>
              </a:rPr>
              <a:t>*Unless you are the owner of a report, you can not share a Power BI report with another person.  Instead, have the other person contact the original owner of the report for sharing access.</a:t>
            </a:r>
          </a:p>
        </p:txBody>
      </p:sp>
      <p:sp>
        <p:nvSpPr>
          <p:cNvPr id="31" name="TextBox 30"/>
          <p:cNvSpPr txBox="1"/>
          <p:nvPr/>
        </p:nvSpPr>
        <p:spPr>
          <a:xfrm>
            <a:off x="4594046" y="3744963"/>
            <a:ext cx="3133731" cy="1200329"/>
          </a:xfrm>
          <a:prstGeom prst="rect">
            <a:avLst/>
          </a:prstGeom>
          <a:solidFill>
            <a:schemeClr val="bg1"/>
          </a:solidFill>
          <a:ln w="19050">
            <a:solidFill>
              <a:srgbClr val="FFC000"/>
            </a:solidFill>
            <a:prstDash val="sysDash"/>
          </a:ln>
          <a:effectLst>
            <a:outerShdw blurRad="50800" dist="38100" dir="2700000" algn="tl" rotWithShape="0">
              <a:prstClr val="black">
                <a:alpha val="40000"/>
              </a:prstClr>
            </a:outerShdw>
          </a:effectLst>
        </p:spPr>
        <p:txBody>
          <a:bodyPr wrap="square" rtlCol="0">
            <a:spAutoFit/>
          </a:bodyPr>
          <a:lstStyle/>
          <a:p>
            <a:r>
              <a:rPr lang="en-US" sz="1200" i="1" dirty="0">
                <a:solidFill>
                  <a:schemeClr val="tx1">
                    <a:lumMod val="75000"/>
                    <a:lumOff val="25000"/>
                  </a:schemeClr>
                </a:solidFill>
              </a:rPr>
              <a:t>** Please remember that SU’s FERPA and Data Security Policies are in effect when considering whether to share any university-related data that has been generated within Power BI.</a:t>
            </a:r>
          </a:p>
          <a:p>
            <a:r>
              <a:rPr lang="en-US" sz="1200" dirty="0">
                <a:solidFill>
                  <a:schemeClr val="tx1">
                    <a:lumMod val="75000"/>
                    <a:lumOff val="25000"/>
                  </a:schemeClr>
                </a:solidFill>
                <a:hlinkClick r:id="rId6"/>
              </a:rPr>
              <a:t>Click here to view Seattle University’s FERPA guidelines</a:t>
            </a:r>
            <a:r>
              <a:rPr lang="en-US" sz="1200" dirty="0">
                <a:solidFill>
                  <a:schemeClr val="tx1">
                    <a:lumMod val="75000"/>
                    <a:lumOff val="25000"/>
                  </a:schemeClr>
                </a:solidFill>
              </a:rPr>
              <a:t>.</a:t>
            </a:r>
          </a:p>
        </p:txBody>
      </p:sp>
      <p:sp>
        <p:nvSpPr>
          <p:cNvPr id="32" name="Rounded Rectangle 31"/>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hlinkClick r:id="rId7" action="ppaction://hlinksldjump"/>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Return</a:t>
            </a:r>
          </a:p>
        </p:txBody>
      </p:sp>
      <p:sp>
        <p:nvSpPr>
          <p:cNvPr id="10" name="TextBox 9"/>
          <p:cNvSpPr txBox="1"/>
          <p:nvPr/>
        </p:nvSpPr>
        <p:spPr>
          <a:xfrm>
            <a:off x="4594046" y="1895735"/>
            <a:ext cx="3133731" cy="646331"/>
          </a:xfrm>
          <a:prstGeom prst="rect">
            <a:avLst/>
          </a:prstGeom>
          <a:solidFill>
            <a:schemeClr val="bg1"/>
          </a:solidFill>
          <a:ln w="19050">
            <a:solidFill>
              <a:srgbClr val="FFC000"/>
            </a:solidFill>
            <a:prstDash val="sysDash"/>
          </a:ln>
          <a:effectLst>
            <a:outerShdw blurRad="50800" dist="38100" dir="2700000" algn="tl" rotWithShape="0">
              <a:prstClr val="black">
                <a:alpha val="40000"/>
              </a:prstClr>
            </a:outerShdw>
          </a:effectLst>
        </p:spPr>
        <p:txBody>
          <a:bodyPr wrap="square" rtlCol="0">
            <a:spAutoFit/>
          </a:bodyPr>
          <a:lstStyle/>
          <a:p>
            <a:r>
              <a:rPr lang="en-US" sz="1200" i="1" dirty="0">
                <a:solidFill>
                  <a:schemeClr val="tx1">
                    <a:lumMod val="75000"/>
                    <a:lumOff val="25000"/>
                  </a:schemeClr>
                </a:solidFill>
              </a:rPr>
              <a:t>You can also navigate which reports are on the dashboard by clicking on different owner groups.</a:t>
            </a:r>
          </a:p>
        </p:txBody>
      </p:sp>
      <p:pic>
        <p:nvPicPr>
          <p:cNvPr id="35" name="Picture 34">
            <a:hlinkClick r:id="rId8" action="ppaction://hlinksldjump" tooltip="Home"/>
            <a:hlinkHover r:id="" action="ppaction://noaction" highlightClick="1"/>
            <a:extLst>
              <a:ext uri="{FF2B5EF4-FFF2-40B4-BE49-F238E27FC236}">
                <a16:creationId xmlns:a16="http://schemas.microsoft.com/office/drawing/2014/main" id="{E534F83C-56F3-A746-A094-2088F9FE96B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36" name="Picture 35">
            <a:hlinkClick r:id="rId10" action="ppaction://hlinksldjump" tooltip="How Does Power BI Work With Seattle U?"/>
            <a:hlinkHover r:id="" action="ppaction://noaction" highlightClick="1"/>
            <a:extLst>
              <a:ext uri="{FF2B5EF4-FFF2-40B4-BE49-F238E27FC236}">
                <a16:creationId xmlns:a16="http://schemas.microsoft.com/office/drawing/2014/main" id="{4BB9BCBE-FD44-404F-81DA-23037977A94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38" name="Picture 37">
            <a:hlinkClick r:id="rId12" action="ppaction://hlinksldjump" tooltip="How Do I Navigate Power BI?"/>
            <a:hlinkHover r:id="" action="ppaction://noaction" highlightClick="1"/>
            <a:extLst>
              <a:ext uri="{FF2B5EF4-FFF2-40B4-BE49-F238E27FC236}">
                <a16:creationId xmlns:a16="http://schemas.microsoft.com/office/drawing/2014/main" id="{9A43F665-FA02-4F4B-AFD7-76AA169344E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40" name="Picture 39">
            <a:hlinkClick r:id="rId14" action="ppaction://hlinksldjump" tooltip="End Presentation"/>
            <a:hlinkHover r:id="" action="ppaction://noaction" highlightClick="1"/>
            <a:extLst>
              <a:ext uri="{FF2B5EF4-FFF2-40B4-BE49-F238E27FC236}">
                <a16:creationId xmlns:a16="http://schemas.microsoft.com/office/drawing/2014/main" id="{000A432A-B38F-D84A-B42E-E00ACA20182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45" name="TextBox 44">
            <a:extLst>
              <a:ext uri="{FF2B5EF4-FFF2-40B4-BE49-F238E27FC236}">
                <a16:creationId xmlns:a16="http://schemas.microsoft.com/office/drawing/2014/main" id="{1425F66C-EA63-314C-95FC-F637402B99EC}"/>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33" name="Picture 32"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34" name="Group 33"/>
          <p:cNvGrpSpPr/>
          <p:nvPr/>
        </p:nvGrpSpPr>
        <p:grpSpPr>
          <a:xfrm>
            <a:off x="-157418" y="1376979"/>
            <a:ext cx="651627" cy="1566708"/>
            <a:chOff x="-157418" y="1376979"/>
            <a:chExt cx="651627" cy="1566708"/>
          </a:xfrm>
        </p:grpSpPr>
        <p:cxnSp>
          <p:nvCxnSpPr>
            <p:cNvPr id="43" name="Straight Connector 42"/>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49" name="TextBox 48"/>
          <p:cNvSpPr txBox="1"/>
          <p:nvPr/>
        </p:nvSpPr>
        <p:spPr>
          <a:xfrm>
            <a:off x="4594046" y="1340453"/>
            <a:ext cx="3133731" cy="461665"/>
          </a:xfrm>
          <a:prstGeom prst="rect">
            <a:avLst/>
          </a:prstGeom>
          <a:solidFill>
            <a:schemeClr val="bg1"/>
          </a:solidFill>
          <a:ln w="19050">
            <a:solidFill>
              <a:srgbClr val="FFC000"/>
            </a:solidFill>
            <a:prstDash val="sysDash"/>
          </a:ln>
          <a:effectLst>
            <a:outerShdw blurRad="50800" dist="38100" dir="2700000" algn="tl" rotWithShape="0">
              <a:prstClr val="black">
                <a:alpha val="40000"/>
              </a:prstClr>
            </a:outerShdw>
          </a:effectLst>
        </p:spPr>
        <p:txBody>
          <a:bodyPr wrap="square" rtlCol="0">
            <a:spAutoFit/>
          </a:bodyPr>
          <a:lstStyle/>
          <a:p>
            <a:r>
              <a:rPr lang="en-US" sz="1200" i="1" dirty="0">
                <a:solidFill>
                  <a:schemeClr val="tx1">
                    <a:lumMod val="75000"/>
                    <a:lumOff val="25000"/>
                  </a:schemeClr>
                </a:solidFill>
              </a:rPr>
              <a:t>Official </a:t>
            </a:r>
            <a:r>
              <a:rPr lang="en-US" sz="1200" i="1" dirty="0" err="1">
                <a:solidFill>
                  <a:schemeClr val="tx1">
                    <a:lumMod val="75000"/>
                    <a:lumOff val="25000"/>
                  </a:schemeClr>
                </a:solidFill>
              </a:rPr>
              <a:t>InformSU</a:t>
            </a:r>
            <a:r>
              <a:rPr lang="en-US" sz="1200" i="1" dirty="0">
                <a:solidFill>
                  <a:schemeClr val="tx1">
                    <a:lumMod val="75000"/>
                    <a:lumOff val="25000"/>
                  </a:schemeClr>
                </a:solidFill>
              </a:rPr>
              <a:t> reporting will be accessed through this tool.</a:t>
            </a:r>
          </a:p>
        </p:txBody>
      </p:sp>
    </p:spTree>
    <p:extLst>
      <p:ext uri="{BB962C8B-B14F-4D97-AF65-F5344CB8AC3E}">
        <p14:creationId xmlns:p14="http://schemas.microsoft.com/office/powerpoint/2010/main" val="19564767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42" presetClass="path" presetSubtype="0" accel="50000" decel="50000" fill="hold" grpId="0" nodeType="withEffect">
                                  <p:stCondLst>
                                    <p:cond delay="0"/>
                                  </p:stCondLst>
                                  <p:childTnLst>
                                    <p:animMotion origin="layout" path="M 2.77778E-7 -1.23457E-7 L -0.00208 -0.29167 " pathEditMode="relative" rAng="0" ptsTypes="AA">
                                      <p:cBhvr>
                                        <p:cTn id="24" dur="750" fill="hold"/>
                                        <p:tgtEl>
                                          <p:spTgt spid="26"/>
                                        </p:tgtEl>
                                        <p:attrNameLst>
                                          <p:attrName>ppt_x</p:attrName>
                                          <p:attrName>ppt_y</p:attrName>
                                        </p:attrNameLst>
                                      </p:cBhvr>
                                      <p:rCtr x="-104" y="-14599"/>
                                    </p:animMotion>
                                  </p:childTnLst>
                                </p:cTn>
                              </p:par>
                              <p:par>
                                <p:cTn id="25" presetID="10"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1250"/>
                            </p:stCondLst>
                            <p:childTnLst>
                              <p:par>
                                <p:cTn id="36" presetID="10" presetClass="entr" presetSubtype="0"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par>
                          <p:cTn id="39" fill="hold">
                            <p:stCondLst>
                              <p:cond delay="175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par>
                          <p:cTn id="43" fill="hold">
                            <p:stCondLst>
                              <p:cond delay="2250"/>
                            </p:stCondLst>
                            <p:childTnLst>
                              <p:par>
                                <p:cTn id="44" presetID="10" presetClass="entr" presetSubtype="0"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par>
                          <p:cTn id="47" fill="hold">
                            <p:stCondLst>
                              <p:cond delay="2750"/>
                            </p:stCondLst>
                            <p:childTnLst>
                              <p:par>
                                <p:cTn id="48" presetID="10" presetClass="entr" presetSubtype="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par>
                          <p:cTn id="51" fill="hold">
                            <p:stCondLst>
                              <p:cond delay="3250"/>
                            </p:stCondLst>
                            <p:childTnLst>
                              <p:par>
                                <p:cTn id="52" presetID="10"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par>
                          <p:cTn id="55" fill="hold">
                            <p:stCondLst>
                              <p:cond delay="3750"/>
                            </p:stCondLst>
                            <p:childTnLst>
                              <p:par>
                                <p:cTn id="56" presetID="2" presetClass="entr" presetSubtype="2"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1+#ppt_w/2"/>
                                          </p:val>
                                        </p:tav>
                                        <p:tav tm="100000">
                                          <p:val>
                                            <p:strVal val="#ppt_x"/>
                                          </p:val>
                                        </p:tav>
                                      </p:tavLst>
                                    </p:anim>
                                    <p:anim calcmode="lin" valueType="num">
                                      <p:cBhvr additive="base">
                                        <p:cTn id="59"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5" grpId="0" animBg="1"/>
      <p:bldP spid="5" grpId="0" animBg="1"/>
      <p:bldP spid="23" grpId="0" animBg="1"/>
      <p:bldP spid="24" grpId="0" animBg="1"/>
      <p:bldP spid="26" grpId="0" animBg="1"/>
      <p:bldP spid="27" grpId="0" animBg="1"/>
      <p:bldP spid="20" grpId="0" animBg="1"/>
      <p:bldP spid="2" grpId="0" animBg="1"/>
      <p:bldP spid="31" grpId="0" animBg="1"/>
      <p:bldP spid="42" grpId="0" animBg="1"/>
      <p:bldP spid="10" grpId="0" animBg="1"/>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ight Triangle 45">
            <a:extLst>
              <a:ext uri="{FF2B5EF4-FFF2-40B4-BE49-F238E27FC236}">
                <a16:creationId xmlns:a16="http://schemas.microsoft.com/office/drawing/2014/main" id="{8F9E4E55-B944-DE46-9F13-2A729D9B3B67}"/>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37" name="Rectangle 36"/>
          <p:cNvSpPr/>
          <p:nvPr/>
        </p:nvSpPr>
        <p:spPr>
          <a:xfrm>
            <a:off x="646114" y="2726503"/>
            <a:ext cx="2638102" cy="1123458"/>
          </a:xfrm>
          <a:prstGeom prst="rect">
            <a:avLst/>
          </a:prstGeom>
          <a:solidFill>
            <a:schemeClr val="bg1">
              <a:alpha val="4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lumMod val="75000"/>
                    <a:lumOff val="25000"/>
                  </a:schemeClr>
                </a:solidFill>
              </a:rPr>
              <a:t>These are locations where user groups can share reports and dashboards with other members of their groups.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93112" y="125520"/>
            <a:ext cx="4221818" cy="4903679"/>
          </a:xfrm>
          <a:prstGeom prst="rect">
            <a:avLst/>
          </a:prstGeom>
          <a:ln>
            <a:solidFill>
              <a:schemeClr val="tx1"/>
            </a:solidFill>
          </a:ln>
          <a:effectLst>
            <a:outerShdw blurRad="50800" dist="38100" dir="2700000" algn="tl" rotWithShape="0">
              <a:prstClr val="black">
                <a:alpha val="40000"/>
              </a:prstClr>
            </a:outerShdw>
          </a:effectLst>
        </p:spPr>
      </p:pic>
      <p:sp>
        <p:nvSpPr>
          <p:cNvPr id="27" name="Rounded Rectangle 26"/>
          <p:cNvSpPr/>
          <p:nvPr/>
        </p:nvSpPr>
        <p:spPr>
          <a:xfrm>
            <a:off x="646108" y="4120258"/>
            <a:ext cx="2743212" cy="286300"/>
          </a:xfrm>
          <a:prstGeom prst="roundRect">
            <a:avLst/>
          </a:prstGeom>
          <a:solidFill>
            <a:schemeClr val="bg1"/>
          </a:solidFill>
          <a:ln w="127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6">
                    <a:lumMod val="50000"/>
                  </a:schemeClr>
                </a:solidFill>
              </a:rPr>
              <a:t>Workspace</a:t>
            </a:r>
            <a:endParaRPr lang="en-US" dirty="0"/>
          </a:p>
        </p:txBody>
      </p:sp>
      <p:grpSp>
        <p:nvGrpSpPr>
          <p:cNvPr id="2" name="Group 1"/>
          <p:cNvGrpSpPr/>
          <p:nvPr/>
        </p:nvGrpSpPr>
        <p:grpSpPr>
          <a:xfrm>
            <a:off x="646108" y="2269409"/>
            <a:ext cx="2743212" cy="2507331"/>
            <a:chOff x="541008" y="2269409"/>
            <a:chExt cx="2743212" cy="2507331"/>
          </a:xfrm>
        </p:grpSpPr>
        <p:sp>
          <p:nvSpPr>
            <p:cNvPr id="25" name="Rounded Rectangle 24"/>
            <p:cNvSpPr/>
            <p:nvPr/>
          </p:nvSpPr>
          <p:spPr>
            <a:xfrm>
              <a:off x="541013" y="3374679"/>
              <a:ext cx="2743206" cy="286300"/>
            </a:xfrm>
            <a:prstGeom prst="roundRect">
              <a:avLst/>
            </a:prstGeom>
            <a:solidFill>
              <a:schemeClr val="bg1"/>
            </a:solidFill>
            <a:ln w="127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0F0"/>
                  </a:solidFill>
                </a:rPr>
                <a:t>Apps</a:t>
              </a:r>
              <a:endParaRPr lang="en-US" dirty="0"/>
            </a:p>
          </p:txBody>
        </p:sp>
        <p:sp>
          <p:nvSpPr>
            <p:cNvPr id="5" name="Rounded Rectangle 4"/>
            <p:cNvSpPr/>
            <p:nvPr/>
          </p:nvSpPr>
          <p:spPr>
            <a:xfrm>
              <a:off x="541014" y="2269409"/>
              <a:ext cx="2743200" cy="286300"/>
            </a:xfrm>
            <a:prstGeom prst="roundRect">
              <a:avLst/>
            </a:prstGeom>
            <a:solidFill>
              <a:schemeClr val="bg1"/>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Home</a:t>
              </a:r>
              <a:endParaRPr lang="en-US" dirty="0"/>
            </a:p>
          </p:txBody>
        </p:sp>
        <p:sp>
          <p:nvSpPr>
            <p:cNvPr id="23" name="Rounded Rectangle 22"/>
            <p:cNvSpPr/>
            <p:nvPr/>
          </p:nvSpPr>
          <p:spPr>
            <a:xfrm>
              <a:off x="541014" y="2627661"/>
              <a:ext cx="2743206" cy="286300"/>
            </a:xfrm>
            <a:prstGeom prst="roundRect">
              <a:avLst/>
            </a:prstGeom>
            <a:solidFill>
              <a:schemeClr val="bg1"/>
            </a:solid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3">
                      <a:lumMod val="75000"/>
                    </a:schemeClr>
                  </a:solidFill>
                </a:rPr>
                <a:t>Favorites</a:t>
              </a:r>
              <a:endParaRPr lang="en-US" dirty="0"/>
            </a:p>
          </p:txBody>
        </p:sp>
        <p:sp>
          <p:nvSpPr>
            <p:cNvPr id="24" name="Rounded Rectangle 23"/>
            <p:cNvSpPr/>
            <p:nvPr/>
          </p:nvSpPr>
          <p:spPr>
            <a:xfrm>
              <a:off x="541014" y="3001170"/>
              <a:ext cx="2743206" cy="286300"/>
            </a:xfrm>
            <a:prstGeom prst="roundRect">
              <a:avLst/>
            </a:prstGeom>
            <a:solidFill>
              <a:schemeClr val="bg1"/>
            </a:solidFill>
            <a:ln w="127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030A0"/>
                  </a:solidFill>
                </a:rPr>
                <a:t>Recent</a:t>
              </a:r>
              <a:endParaRPr lang="en-US" dirty="0"/>
            </a:p>
          </p:txBody>
        </p:sp>
        <p:sp>
          <p:nvSpPr>
            <p:cNvPr id="26" name="Rounded Rectangle 25"/>
            <p:cNvSpPr/>
            <p:nvPr/>
          </p:nvSpPr>
          <p:spPr>
            <a:xfrm>
              <a:off x="541012" y="3750076"/>
              <a:ext cx="2743206" cy="286300"/>
            </a:xfrm>
            <a:prstGeom prst="roundRect">
              <a:avLst/>
            </a:prstGeom>
            <a:solidFill>
              <a:schemeClr val="bg1"/>
            </a:soli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C000"/>
                  </a:solidFill>
                </a:rPr>
                <a:t>Shared with me</a:t>
              </a:r>
            </a:p>
          </p:txBody>
        </p:sp>
        <p:sp>
          <p:nvSpPr>
            <p:cNvPr id="20" name="Rounded Rectangle 19"/>
            <p:cNvSpPr/>
            <p:nvPr/>
          </p:nvSpPr>
          <p:spPr>
            <a:xfrm>
              <a:off x="541008" y="4490440"/>
              <a:ext cx="2743206" cy="286300"/>
            </a:xfrm>
            <a:prstGeom prst="roundRect">
              <a:avLst/>
            </a:prstGeom>
            <a:solidFill>
              <a:schemeClr val="bg1"/>
            </a:solidFill>
            <a:ln w="12700">
              <a:solidFill>
                <a:srgbClr val="0D4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4093"/>
                  </a:solidFill>
                </a:rPr>
                <a:t>Get Data</a:t>
              </a:r>
              <a:endParaRPr lang="en-US" dirty="0">
                <a:solidFill>
                  <a:srgbClr val="0D4093"/>
                </a:solidFill>
              </a:endParaRPr>
            </a:p>
          </p:txBody>
        </p:sp>
      </p:grpSp>
      <p:sp>
        <p:nvSpPr>
          <p:cNvPr id="38" name="Rectangle 37"/>
          <p:cNvSpPr/>
          <p:nvPr/>
        </p:nvSpPr>
        <p:spPr>
          <a:xfrm>
            <a:off x="3693112" y="1180465"/>
            <a:ext cx="720138" cy="288005"/>
          </a:xfrm>
          <a:prstGeom prst="rect">
            <a:avLst/>
          </a:prstGeom>
          <a:solidFill>
            <a:schemeClr val="accent6">
              <a:lumMod val="5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467228" y="304919"/>
            <a:ext cx="2640452" cy="1200329"/>
          </a:xfrm>
          <a:prstGeom prst="rect">
            <a:avLst/>
          </a:prstGeom>
          <a:solidFill>
            <a:schemeClr val="bg1"/>
          </a:solidFill>
          <a:ln w="19050">
            <a:solidFill>
              <a:schemeClr val="accent6">
                <a:lumMod val="50000"/>
              </a:schemeClr>
            </a:solidFill>
            <a:prstDash val="sysDash"/>
          </a:ln>
        </p:spPr>
        <p:txBody>
          <a:bodyPr wrap="square" rtlCol="0">
            <a:spAutoFit/>
          </a:bodyPr>
          <a:lstStyle/>
          <a:p>
            <a:r>
              <a:rPr lang="en-US" sz="1200" i="1" dirty="0">
                <a:solidFill>
                  <a:schemeClr val="tx1">
                    <a:lumMod val="75000"/>
                    <a:lumOff val="25000"/>
                  </a:schemeClr>
                </a:solidFill>
              </a:rPr>
              <a:t>This is your own personal workspace for designing content within Power BI.</a:t>
            </a:r>
          </a:p>
          <a:p>
            <a:r>
              <a:rPr lang="en-US" sz="1200" i="1" dirty="0">
                <a:solidFill>
                  <a:schemeClr val="tx1">
                    <a:lumMod val="75000"/>
                    <a:lumOff val="25000"/>
                  </a:schemeClr>
                </a:solidFill>
              </a:rPr>
              <a:t>Subsequent Power BI trainings will facilitate use of this functionality.  If you would like to start self-training sooner, </a:t>
            </a:r>
            <a:r>
              <a:rPr lang="en-US" sz="1200" i="1" dirty="0">
                <a:solidFill>
                  <a:schemeClr val="tx1">
                    <a:lumMod val="75000"/>
                    <a:lumOff val="25000"/>
                  </a:schemeClr>
                </a:solidFill>
                <a:hlinkClick r:id="rId4"/>
              </a:rPr>
              <a:t>click here</a:t>
            </a:r>
            <a:r>
              <a:rPr lang="en-US" sz="1200" i="1" dirty="0">
                <a:solidFill>
                  <a:schemeClr val="tx1">
                    <a:lumMod val="75000"/>
                    <a:lumOff val="25000"/>
                  </a:schemeClr>
                </a:solidFill>
              </a:rPr>
              <a:t>.</a:t>
            </a:r>
          </a:p>
        </p:txBody>
      </p:sp>
      <p:grpSp>
        <p:nvGrpSpPr>
          <p:cNvPr id="19" name="Group 18"/>
          <p:cNvGrpSpPr/>
          <p:nvPr/>
        </p:nvGrpSpPr>
        <p:grpSpPr>
          <a:xfrm>
            <a:off x="4413250" y="905083"/>
            <a:ext cx="1053979" cy="563388"/>
            <a:chOff x="4413250" y="905083"/>
            <a:chExt cx="1053979" cy="563388"/>
          </a:xfrm>
        </p:grpSpPr>
        <p:sp>
          <p:nvSpPr>
            <p:cNvPr id="12" name="Rectangle 11"/>
            <p:cNvSpPr/>
            <p:nvPr/>
          </p:nvSpPr>
          <p:spPr>
            <a:xfrm>
              <a:off x="4413250" y="1120141"/>
              <a:ext cx="951230" cy="348330"/>
            </a:xfrm>
            <a:prstGeom prst="rect">
              <a:avLst/>
            </a:prstGeom>
            <a:noFill/>
            <a:ln w="19050">
              <a:solidFill>
                <a:schemeClr val="accent6">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Elbow Connector 17"/>
            <p:cNvCxnSpPr>
              <a:stCxn id="6" idx="1"/>
              <a:endCxn id="12" idx="0"/>
            </p:cNvCxnSpPr>
            <p:nvPr/>
          </p:nvCxnSpPr>
          <p:spPr>
            <a:xfrm rot="10800000" flipV="1">
              <a:off x="4888866" y="905083"/>
              <a:ext cx="578363" cy="215057"/>
            </a:xfrm>
            <a:prstGeom prst="bentConnector2">
              <a:avLst/>
            </a:prstGeom>
            <a:ln w="19050">
              <a:solidFill>
                <a:schemeClr val="accent6">
                  <a:lumMod val="50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4413250" y="1180465"/>
            <a:ext cx="888175" cy="1486930"/>
            <a:chOff x="4413250" y="1180465"/>
            <a:chExt cx="888175" cy="1486930"/>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413250" y="1180465"/>
              <a:ext cx="888175" cy="934085"/>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13250" y="1687339"/>
              <a:ext cx="888175" cy="980056"/>
            </a:xfrm>
            <a:prstGeom prst="rect">
              <a:avLst/>
            </a:prstGeom>
          </p:spPr>
        </p:pic>
      </p:grpSp>
      <p:grpSp>
        <p:nvGrpSpPr>
          <p:cNvPr id="42" name="Group 41"/>
          <p:cNvGrpSpPr/>
          <p:nvPr/>
        </p:nvGrpSpPr>
        <p:grpSpPr>
          <a:xfrm>
            <a:off x="4413250" y="1610205"/>
            <a:ext cx="951230" cy="1554486"/>
            <a:chOff x="4413250" y="1120141"/>
            <a:chExt cx="951230" cy="1554486"/>
          </a:xfrm>
        </p:grpSpPr>
        <p:sp>
          <p:nvSpPr>
            <p:cNvPr id="43" name="Rectangle 42"/>
            <p:cNvSpPr/>
            <p:nvPr/>
          </p:nvSpPr>
          <p:spPr>
            <a:xfrm>
              <a:off x="4413250" y="1120141"/>
              <a:ext cx="951230" cy="1011198"/>
            </a:xfrm>
            <a:prstGeom prst="rect">
              <a:avLst/>
            </a:prstGeom>
            <a:noFill/>
            <a:ln w="19050">
              <a:solidFill>
                <a:schemeClr val="accent6">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Elbow Connector 43"/>
            <p:cNvCxnSpPr>
              <a:stCxn id="49" idx="1"/>
              <a:endCxn id="43" idx="2"/>
            </p:cNvCxnSpPr>
            <p:nvPr/>
          </p:nvCxnSpPr>
          <p:spPr>
            <a:xfrm rot="10800000">
              <a:off x="4888866" y="2131340"/>
              <a:ext cx="327151" cy="543287"/>
            </a:xfrm>
            <a:prstGeom prst="bentConnector2">
              <a:avLst/>
            </a:prstGeom>
            <a:ln w="19050">
              <a:solidFill>
                <a:schemeClr val="accent6">
                  <a:lumMod val="50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grpSp>
      <p:sp>
        <p:nvSpPr>
          <p:cNvPr id="49" name="TextBox 48"/>
          <p:cNvSpPr txBox="1"/>
          <p:nvPr/>
        </p:nvSpPr>
        <p:spPr>
          <a:xfrm>
            <a:off x="5216016" y="2853066"/>
            <a:ext cx="2891664" cy="623248"/>
          </a:xfrm>
          <a:prstGeom prst="rect">
            <a:avLst/>
          </a:prstGeom>
          <a:solidFill>
            <a:schemeClr val="bg1"/>
          </a:solidFill>
          <a:ln w="19050">
            <a:solidFill>
              <a:schemeClr val="accent6">
                <a:lumMod val="50000"/>
              </a:schemeClr>
            </a:solidFill>
            <a:prstDash val="sysDash"/>
          </a:ln>
        </p:spPr>
        <p:txBody>
          <a:bodyPr wrap="square" rtlCol="0">
            <a:spAutoFit/>
          </a:bodyPr>
          <a:lstStyle/>
          <a:p>
            <a:r>
              <a:rPr lang="en-US" sz="1200" i="1" dirty="0">
                <a:solidFill>
                  <a:schemeClr val="tx1">
                    <a:lumMod val="75000"/>
                    <a:lumOff val="25000"/>
                  </a:schemeClr>
                </a:solidFill>
              </a:rPr>
              <a:t>These are workspaces you may collaborate on with other co-workers or user groups.  </a:t>
            </a:r>
          </a:p>
          <a:p>
            <a:r>
              <a:rPr lang="en-US" sz="1050" dirty="0">
                <a:solidFill>
                  <a:schemeClr val="bg1">
                    <a:lumMod val="65000"/>
                  </a:schemeClr>
                </a:solidFill>
              </a:rPr>
              <a:t>(The workspaces provided here are examples.)</a:t>
            </a:r>
          </a:p>
        </p:txBody>
      </p:sp>
      <p:cxnSp>
        <p:nvCxnSpPr>
          <p:cNvPr id="55" name="Straight Connector 54"/>
          <p:cNvCxnSpPr>
            <a:endCxn id="38" idx="1"/>
          </p:cNvCxnSpPr>
          <p:nvPr/>
        </p:nvCxnSpPr>
        <p:spPr>
          <a:xfrm flipV="1">
            <a:off x="3284220" y="1324468"/>
            <a:ext cx="408892" cy="1074273"/>
          </a:xfrm>
          <a:prstGeom prst="line">
            <a:avLst/>
          </a:prstGeom>
          <a:ln w="19050">
            <a:solidFill>
              <a:schemeClr val="accent6">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p:nvSpPr>
        <p:spPr>
          <a:xfrm>
            <a:off x="646108" y="341798"/>
            <a:ext cx="8040692" cy="183428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a:solidFill>
                  <a:srgbClr val="000000"/>
                </a:solidFill>
                <a:latin typeface="Rockwell"/>
                <a:ea typeface="+mj-ea"/>
                <a:cs typeface="+mj-cs"/>
              </a:defRPr>
            </a:lvl1pPr>
          </a:lstStyle>
          <a:p>
            <a:pPr algn="l"/>
            <a:r>
              <a:rPr lang="en-US" dirty="0"/>
              <a:t>Navigating </a:t>
            </a:r>
            <a:br>
              <a:rPr lang="en-US" dirty="0"/>
            </a:br>
            <a:r>
              <a:rPr lang="en-US" dirty="0"/>
              <a:t>the Power BI</a:t>
            </a:r>
            <a:br>
              <a:rPr lang="en-US" dirty="0"/>
            </a:br>
            <a:r>
              <a:rPr lang="en-US" dirty="0"/>
              <a:t>Workspace</a:t>
            </a:r>
          </a:p>
        </p:txBody>
      </p:sp>
      <p:sp>
        <p:nvSpPr>
          <p:cNvPr id="31" name="Rounded Rectangle 30"/>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hlinkClick r:id="rId7" action="ppaction://hlinksldjump"/>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Return</a:t>
            </a:r>
          </a:p>
        </p:txBody>
      </p:sp>
      <p:pic>
        <p:nvPicPr>
          <p:cNvPr id="34" name="Picture 33">
            <a:hlinkClick r:id="rId8" action="ppaction://hlinksldjump" tooltip="Home"/>
            <a:hlinkHover r:id="" action="ppaction://noaction" highlightClick="1"/>
            <a:extLst>
              <a:ext uri="{FF2B5EF4-FFF2-40B4-BE49-F238E27FC236}">
                <a16:creationId xmlns:a16="http://schemas.microsoft.com/office/drawing/2014/main" id="{74BDA050-F2E3-FC4D-BE0B-896B74305B8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35" name="Picture 34">
            <a:hlinkClick r:id="rId10" action="ppaction://hlinksldjump" tooltip="How Does Power BI Work With Seattle U?"/>
            <a:hlinkHover r:id="" action="ppaction://noaction" highlightClick="1"/>
            <a:extLst>
              <a:ext uri="{FF2B5EF4-FFF2-40B4-BE49-F238E27FC236}">
                <a16:creationId xmlns:a16="http://schemas.microsoft.com/office/drawing/2014/main" id="{811DB26B-D7ED-9941-B265-A9DA27AE43E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36" name="Picture 35">
            <a:hlinkClick r:id="rId12" action="ppaction://hlinksldjump" tooltip="How Do I Navigate Power BI?"/>
            <a:hlinkHover r:id="" action="ppaction://noaction" highlightClick="1"/>
            <a:extLst>
              <a:ext uri="{FF2B5EF4-FFF2-40B4-BE49-F238E27FC236}">
                <a16:creationId xmlns:a16="http://schemas.microsoft.com/office/drawing/2014/main" id="{1139FEDA-3D5D-D84C-B205-47722EC2BD47}"/>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39" name="Picture 38">
            <a:hlinkClick r:id="rId14" action="ppaction://hlinksldjump" tooltip="End Presentation"/>
            <a:hlinkHover r:id="" action="ppaction://noaction" highlightClick="1"/>
            <a:extLst>
              <a:ext uri="{FF2B5EF4-FFF2-40B4-BE49-F238E27FC236}">
                <a16:creationId xmlns:a16="http://schemas.microsoft.com/office/drawing/2014/main" id="{BF688AD9-80BC-E245-AB48-0A9D528C9ECF}"/>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47" name="TextBox 46">
            <a:extLst>
              <a:ext uri="{FF2B5EF4-FFF2-40B4-BE49-F238E27FC236}">
                <a16:creationId xmlns:a16="http://schemas.microsoft.com/office/drawing/2014/main" id="{57028136-6B67-774C-9B75-8190BAEDDD09}"/>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45" name="Picture 44"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48" name="Group 47"/>
          <p:cNvGrpSpPr/>
          <p:nvPr/>
        </p:nvGrpSpPr>
        <p:grpSpPr>
          <a:xfrm>
            <a:off x="-157418" y="1376979"/>
            <a:ext cx="651627" cy="1566708"/>
            <a:chOff x="-157418" y="1376979"/>
            <a:chExt cx="651627" cy="1566708"/>
          </a:xfrm>
        </p:grpSpPr>
        <p:cxnSp>
          <p:nvCxnSpPr>
            <p:cNvPr id="50" name="Straight Connector 49"/>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482570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2.77778E-7 -3.7037E-6 L -0.00069 -0.36358 " pathEditMode="relative" rAng="0" ptsTypes="AA">
                                      <p:cBhvr>
                                        <p:cTn id="10" dur="1000" fill="hold"/>
                                        <p:tgtEl>
                                          <p:spTgt spid="27"/>
                                        </p:tgtEl>
                                        <p:attrNameLst>
                                          <p:attrName>ppt_x</p:attrName>
                                          <p:attrName>ppt_y</p:attrName>
                                        </p:attrNameLst>
                                      </p:cBhvr>
                                      <p:rCtr x="-35" y="-18179"/>
                                    </p:animMotion>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1+#ppt_w/2"/>
                                          </p:val>
                                        </p:tav>
                                        <p:tav tm="100000">
                                          <p:val>
                                            <p:strVal val="#ppt_x"/>
                                          </p:val>
                                        </p:tav>
                                      </p:tavLst>
                                    </p:anim>
                                    <p:anim calcmode="lin" valueType="num">
                                      <p:cBhvr additive="base">
                                        <p:cTn id="39"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7" grpId="0" animBg="1"/>
      <p:bldP spid="6" grpId="0" animBg="1"/>
      <p:bldP spid="49"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8317"/>
            <a:ext cx="9144000" cy="5151817"/>
            <a:chOff x="0" y="-8317"/>
            <a:chExt cx="9144000" cy="5151817"/>
          </a:xfrm>
        </p:grpSpPr>
        <p:sp>
          <p:nvSpPr>
            <p:cNvPr id="16" name="Rectangle 15"/>
            <p:cNvSpPr/>
            <p:nvPr/>
          </p:nvSpPr>
          <p:spPr>
            <a:xfrm>
              <a:off x="0" y="400050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3705225" y="-8317"/>
              <a:ext cx="1790700" cy="5151817"/>
            </a:xfrm>
            <a:custGeom>
              <a:avLst/>
              <a:gdLst>
                <a:gd name="connsiteX0" fmla="*/ 0 w 1790700"/>
                <a:gd name="connsiteY0" fmla="*/ 0 h 5161341"/>
                <a:gd name="connsiteX1" fmla="*/ 1790700 w 1790700"/>
                <a:gd name="connsiteY1" fmla="*/ 0 h 5161341"/>
                <a:gd name="connsiteX2" fmla="*/ 1790700 w 1790700"/>
                <a:gd name="connsiteY2" fmla="*/ 5161341 h 5161341"/>
                <a:gd name="connsiteX3" fmla="*/ 0 w 1790700"/>
                <a:gd name="connsiteY3" fmla="*/ 5161341 h 5161341"/>
                <a:gd name="connsiteX4" fmla="*/ 0 w 1790700"/>
                <a:gd name="connsiteY4" fmla="*/ 0 h 5161341"/>
                <a:gd name="connsiteX0" fmla="*/ 0 w 1790700"/>
                <a:gd name="connsiteY0" fmla="*/ 0 h 5161341"/>
                <a:gd name="connsiteX1" fmla="*/ 1790700 w 1790700"/>
                <a:gd name="connsiteY1" fmla="*/ 0 h 5161341"/>
                <a:gd name="connsiteX2" fmla="*/ 323850 w 1790700"/>
                <a:gd name="connsiteY2" fmla="*/ 5151816 h 5161341"/>
                <a:gd name="connsiteX3" fmla="*/ 0 w 1790700"/>
                <a:gd name="connsiteY3" fmla="*/ 5161341 h 5161341"/>
                <a:gd name="connsiteX4" fmla="*/ 0 w 1790700"/>
                <a:gd name="connsiteY4" fmla="*/ 0 h 5161341"/>
                <a:gd name="connsiteX0" fmla="*/ 0 w 1790700"/>
                <a:gd name="connsiteY0" fmla="*/ 0 h 5174676"/>
                <a:gd name="connsiteX1" fmla="*/ 1790700 w 1790700"/>
                <a:gd name="connsiteY1" fmla="*/ 0 h 5174676"/>
                <a:gd name="connsiteX2" fmla="*/ 270510 w 1790700"/>
                <a:gd name="connsiteY2" fmla="*/ 5174676 h 5174676"/>
                <a:gd name="connsiteX3" fmla="*/ 0 w 1790700"/>
                <a:gd name="connsiteY3" fmla="*/ 5161341 h 5174676"/>
                <a:gd name="connsiteX4" fmla="*/ 0 w 1790700"/>
                <a:gd name="connsiteY4" fmla="*/ 0 h 5174676"/>
                <a:gd name="connsiteX0" fmla="*/ 0 w 1790700"/>
                <a:gd name="connsiteY0" fmla="*/ 0 h 5161341"/>
                <a:gd name="connsiteX1" fmla="*/ 1790700 w 1790700"/>
                <a:gd name="connsiteY1" fmla="*/ 0 h 5161341"/>
                <a:gd name="connsiteX2" fmla="*/ 265748 w 1790700"/>
                <a:gd name="connsiteY2" fmla="*/ 5158007 h 5161341"/>
                <a:gd name="connsiteX3" fmla="*/ 0 w 1790700"/>
                <a:gd name="connsiteY3" fmla="*/ 5161341 h 5161341"/>
                <a:gd name="connsiteX4" fmla="*/ 0 w 1790700"/>
                <a:gd name="connsiteY4" fmla="*/ 0 h 5161341"/>
                <a:gd name="connsiteX0" fmla="*/ 0 w 1790700"/>
                <a:gd name="connsiteY0" fmla="*/ 0 h 5161341"/>
                <a:gd name="connsiteX1" fmla="*/ 1790700 w 1790700"/>
                <a:gd name="connsiteY1" fmla="*/ 0 h 5161341"/>
                <a:gd name="connsiteX2" fmla="*/ 265748 w 1790700"/>
                <a:gd name="connsiteY2" fmla="*/ 5160392 h 5161341"/>
                <a:gd name="connsiteX3" fmla="*/ 0 w 1790700"/>
                <a:gd name="connsiteY3" fmla="*/ 5161341 h 5161341"/>
                <a:gd name="connsiteX4" fmla="*/ 0 w 1790700"/>
                <a:gd name="connsiteY4" fmla="*/ 0 h 516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00" h="5161341">
                  <a:moveTo>
                    <a:pt x="0" y="0"/>
                  </a:moveTo>
                  <a:lnTo>
                    <a:pt x="1790700" y="0"/>
                  </a:lnTo>
                  <a:lnTo>
                    <a:pt x="265748" y="5160392"/>
                  </a:lnTo>
                  <a:lnTo>
                    <a:pt x="0" y="5161341"/>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p:cNvSpPr/>
          <p:nvPr/>
        </p:nvSpPr>
        <p:spPr>
          <a:xfrm>
            <a:off x="3962400" y="0"/>
            <a:ext cx="5181600" cy="5156200"/>
          </a:xfrm>
          <a:custGeom>
            <a:avLst/>
            <a:gdLst>
              <a:gd name="connsiteX0" fmla="*/ 0 w 4127500"/>
              <a:gd name="connsiteY0" fmla="*/ 0 h 5143500"/>
              <a:gd name="connsiteX1" fmla="*/ 4127500 w 4127500"/>
              <a:gd name="connsiteY1" fmla="*/ 0 h 5143500"/>
              <a:gd name="connsiteX2" fmla="*/ 4127500 w 4127500"/>
              <a:gd name="connsiteY2" fmla="*/ 5143500 h 5143500"/>
              <a:gd name="connsiteX3" fmla="*/ 0 w 4127500"/>
              <a:gd name="connsiteY3" fmla="*/ 5143500 h 5143500"/>
              <a:gd name="connsiteX4" fmla="*/ 0 w 4127500"/>
              <a:gd name="connsiteY4" fmla="*/ 0 h 5143500"/>
              <a:gd name="connsiteX0" fmla="*/ 1955800 w 4127500"/>
              <a:gd name="connsiteY0" fmla="*/ 12700 h 5143500"/>
              <a:gd name="connsiteX1" fmla="*/ 4127500 w 4127500"/>
              <a:gd name="connsiteY1" fmla="*/ 0 h 5143500"/>
              <a:gd name="connsiteX2" fmla="*/ 4127500 w 4127500"/>
              <a:gd name="connsiteY2" fmla="*/ 5143500 h 5143500"/>
              <a:gd name="connsiteX3" fmla="*/ 0 w 4127500"/>
              <a:gd name="connsiteY3" fmla="*/ 5143500 h 5143500"/>
              <a:gd name="connsiteX4" fmla="*/ 1955800 w 4127500"/>
              <a:gd name="connsiteY4" fmla="*/ 12700 h 5143500"/>
              <a:gd name="connsiteX0" fmla="*/ 1206500 w 4127500"/>
              <a:gd name="connsiteY0" fmla="*/ 0 h 5143500"/>
              <a:gd name="connsiteX1" fmla="*/ 4127500 w 4127500"/>
              <a:gd name="connsiteY1" fmla="*/ 0 h 5143500"/>
              <a:gd name="connsiteX2" fmla="*/ 4127500 w 4127500"/>
              <a:gd name="connsiteY2" fmla="*/ 5143500 h 5143500"/>
              <a:gd name="connsiteX3" fmla="*/ 0 w 4127500"/>
              <a:gd name="connsiteY3" fmla="*/ 5143500 h 5143500"/>
              <a:gd name="connsiteX4" fmla="*/ 1206500 w 41275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500" h="5143500">
                <a:moveTo>
                  <a:pt x="1206500" y="0"/>
                </a:moveTo>
                <a:lnTo>
                  <a:pt x="4127500" y="0"/>
                </a:lnTo>
                <a:lnTo>
                  <a:pt x="4127500" y="5143500"/>
                </a:lnTo>
                <a:lnTo>
                  <a:pt x="0" y="5143500"/>
                </a:lnTo>
                <a:lnTo>
                  <a:pt x="1206500" y="0"/>
                </a:lnTo>
                <a:close/>
              </a:path>
            </a:pathLst>
          </a:custGeom>
          <a:blipFill dpi="0" rotWithShape="1">
            <a:blip r:embed="rId3" cstate="print">
              <a:extLst>
                <a:ext uri="{28A0092B-C50C-407E-A947-70E740481C1C}">
                  <a14:useLocalDpi xmlns:a14="http://schemas.microsoft.com/office/drawing/2010/main"/>
                </a:ext>
              </a:extLst>
            </a:blip>
            <a:srcRect/>
            <a:stretch>
              <a:fillRect b="246"/>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6"/>
          <p:cNvSpPr/>
          <p:nvPr/>
        </p:nvSpPr>
        <p:spPr>
          <a:xfrm>
            <a:off x="3973057" y="-12700"/>
            <a:ext cx="5181600" cy="5156200"/>
          </a:xfrm>
          <a:custGeom>
            <a:avLst/>
            <a:gdLst>
              <a:gd name="connsiteX0" fmla="*/ 0 w 4127500"/>
              <a:gd name="connsiteY0" fmla="*/ 0 h 5143500"/>
              <a:gd name="connsiteX1" fmla="*/ 4127500 w 4127500"/>
              <a:gd name="connsiteY1" fmla="*/ 0 h 5143500"/>
              <a:gd name="connsiteX2" fmla="*/ 4127500 w 4127500"/>
              <a:gd name="connsiteY2" fmla="*/ 5143500 h 5143500"/>
              <a:gd name="connsiteX3" fmla="*/ 0 w 4127500"/>
              <a:gd name="connsiteY3" fmla="*/ 5143500 h 5143500"/>
              <a:gd name="connsiteX4" fmla="*/ 0 w 4127500"/>
              <a:gd name="connsiteY4" fmla="*/ 0 h 5143500"/>
              <a:gd name="connsiteX0" fmla="*/ 1955800 w 4127500"/>
              <a:gd name="connsiteY0" fmla="*/ 12700 h 5143500"/>
              <a:gd name="connsiteX1" fmla="*/ 4127500 w 4127500"/>
              <a:gd name="connsiteY1" fmla="*/ 0 h 5143500"/>
              <a:gd name="connsiteX2" fmla="*/ 4127500 w 4127500"/>
              <a:gd name="connsiteY2" fmla="*/ 5143500 h 5143500"/>
              <a:gd name="connsiteX3" fmla="*/ 0 w 4127500"/>
              <a:gd name="connsiteY3" fmla="*/ 5143500 h 5143500"/>
              <a:gd name="connsiteX4" fmla="*/ 1955800 w 4127500"/>
              <a:gd name="connsiteY4" fmla="*/ 12700 h 5143500"/>
              <a:gd name="connsiteX0" fmla="*/ 1206500 w 4127500"/>
              <a:gd name="connsiteY0" fmla="*/ 0 h 5143500"/>
              <a:gd name="connsiteX1" fmla="*/ 4127500 w 4127500"/>
              <a:gd name="connsiteY1" fmla="*/ 0 h 5143500"/>
              <a:gd name="connsiteX2" fmla="*/ 4127500 w 4127500"/>
              <a:gd name="connsiteY2" fmla="*/ 5143500 h 5143500"/>
              <a:gd name="connsiteX3" fmla="*/ 0 w 4127500"/>
              <a:gd name="connsiteY3" fmla="*/ 5143500 h 5143500"/>
              <a:gd name="connsiteX4" fmla="*/ 1206500 w 41275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7500" h="5143500">
                <a:moveTo>
                  <a:pt x="1206500" y="0"/>
                </a:moveTo>
                <a:lnTo>
                  <a:pt x="4127500" y="0"/>
                </a:lnTo>
                <a:lnTo>
                  <a:pt x="4127500" y="5143500"/>
                </a:lnTo>
                <a:lnTo>
                  <a:pt x="0" y="5143500"/>
                </a:lnTo>
                <a:lnTo>
                  <a:pt x="1206500" y="0"/>
                </a:lnTo>
                <a:close/>
              </a:path>
            </a:pathLst>
          </a:custGeom>
          <a:solidFill>
            <a:srgbClr val="AA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8">
            <a:hlinkClick r:id="rId4" action="ppaction://hlinksldjump"/>
            <a:hlinkHover r:id="" action="ppaction://noaction" highlightClick="1"/>
          </p:cNvPr>
          <p:cNvSpPr/>
          <p:nvPr/>
        </p:nvSpPr>
        <p:spPr>
          <a:xfrm>
            <a:off x="4603003" y="1615119"/>
            <a:ext cx="4551654" cy="1373162"/>
          </a:xfrm>
          <a:custGeom>
            <a:avLst/>
            <a:gdLst>
              <a:gd name="connsiteX0" fmla="*/ 0 w 6840892"/>
              <a:gd name="connsiteY0" fmla="*/ 0 h 2082800"/>
              <a:gd name="connsiteX1" fmla="*/ 6840892 w 6840892"/>
              <a:gd name="connsiteY1" fmla="*/ 0 h 2082800"/>
              <a:gd name="connsiteX2" fmla="*/ 6840892 w 6840892"/>
              <a:gd name="connsiteY2" fmla="*/ 2082800 h 2082800"/>
              <a:gd name="connsiteX3" fmla="*/ 0 w 6840892"/>
              <a:gd name="connsiteY3" fmla="*/ 2082800 h 2082800"/>
              <a:gd name="connsiteX4" fmla="*/ 0 w 6840892"/>
              <a:gd name="connsiteY4" fmla="*/ 0 h 2082800"/>
              <a:gd name="connsiteX0" fmla="*/ 0 w 6840892"/>
              <a:gd name="connsiteY0" fmla="*/ 0 h 2082800"/>
              <a:gd name="connsiteX1" fmla="*/ 6840892 w 6840892"/>
              <a:gd name="connsiteY1" fmla="*/ 0 h 2082800"/>
              <a:gd name="connsiteX2" fmla="*/ 6840892 w 6840892"/>
              <a:gd name="connsiteY2" fmla="*/ 2082800 h 2082800"/>
              <a:gd name="connsiteX3" fmla="*/ 680152 w 6840892"/>
              <a:gd name="connsiteY3" fmla="*/ 2054878 h 2082800"/>
              <a:gd name="connsiteX4" fmla="*/ 0 w 6840892"/>
              <a:gd name="connsiteY4" fmla="*/ 0 h 2082800"/>
              <a:gd name="connsiteX0" fmla="*/ 0 w 6784990"/>
              <a:gd name="connsiteY0" fmla="*/ 10037 h 2082800"/>
              <a:gd name="connsiteX1" fmla="*/ 6784990 w 6784990"/>
              <a:gd name="connsiteY1" fmla="*/ 0 h 2082800"/>
              <a:gd name="connsiteX2" fmla="*/ 6784990 w 6784990"/>
              <a:gd name="connsiteY2" fmla="*/ 2082800 h 2082800"/>
              <a:gd name="connsiteX3" fmla="*/ 624250 w 6784990"/>
              <a:gd name="connsiteY3" fmla="*/ 2054878 h 2082800"/>
              <a:gd name="connsiteX4" fmla="*/ 0 w 6784990"/>
              <a:gd name="connsiteY4" fmla="*/ 10037 h 2082800"/>
              <a:gd name="connsiteX0" fmla="*/ 0 w 6784990"/>
              <a:gd name="connsiteY0" fmla="*/ 10037 h 2082800"/>
              <a:gd name="connsiteX1" fmla="*/ 6784990 w 6784990"/>
              <a:gd name="connsiteY1" fmla="*/ 0 h 2082800"/>
              <a:gd name="connsiteX2" fmla="*/ 6784990 w 6784990"/>
              <a:gd name="connsiteY2" fmla="*/ 2082800 h 2082800"/>
              <a:gd name="connsiteX3" fmla="*/ 340153 w 6784990"/>
              <a:gd name="connsiteY3" fmla="*/ 2062250 h 2082800"/>
              <a:gd name="connsiteX4" fmla="*/ 0 w 6784990"/>
              <a:gd name="connsiteY4" fmla="*/ 10037 h 2082800"/>
              <a:gd name="connsiteX0" fmla="*/ 292742 w 6444836"/>
              <a:gd name="connsiteY0" fmla="*/ 10036 h 2082800"/>
              <a:gd name="connsiteX1" fmla="*/ 6444836 w 6444836"/>
              <a:gd name="connsiteY1" fmla="*/ 0 h 2082800"/>
              <a:gd name="connsiteX2" fmla="*/ 6444836 w 6444836"/>
              <a:gd name="connsiteY2" fmla="*/ 2082800 h 2082800"/>
              <a:gd name="connsiteX3" fmla="*/ -1 w 6444836"/>
              <a:gd name="connsiteY3" fmla="*/ 2062250 h 2082800"/>
              <a:gd name="connsiteX4" fmla="*/ 292742 w 6444836"/>
              <a:gd name="connsiteY4" fmla="*/ 10036 h 2082800"/>
              <a:gd name="connsiteX0" fmla="*/ 431190 w 6583284"/>
              <a:gd name="connsiteY0" fmla="*/ 10036 h 2082800"/>
              <a:gd name="connsiteX1" fmla="*/ 6583284 w 6583284"/>
              <a:gd name="connsiteY1" fmla="*/ 0 h 2082800"/>
              <a:gd name="connsiteX2" fmla="*/ 6583284 w 6583284"/>
              <a:gd name="connsiteY2" fmla="*/ 2082800 h 2082800"/>
              <a:gd name="connsiteX3" fmla="*/ 0 w 6583284"/>
              <a:gd name="connsiteY3" fmla="*/ 2062251 h 2082800"/>
              <a:gd name="connsiteX4" fmla="*/ 431190 w 6583284"/>
              <a:gd name="connsiteY4" fmla="*/ 10036 h 2082800"/>
              <a:gd name="connsiteX0" fmla="*/ 434590 w 6583284"/>
              <a:gd name="connsiteY0" fmla="*/ 10036 h 2082800"/>
              <a:gd name="connsiteX1" fmla="*/ 6583284 w 6583284"/>
              <a:gd name="connsiteY1" fmla="*/ 0 h 2082800"/>
              <a:gd name="connsiteX2" fmla="*/ 6583284 w 6583284"/>
              <a:gd name="connsiteY2" fmla="*/ 2082800 h 2082800"/>
              <a:gd name="connsiteX3" fmla="*/ 0 w 6583284"/>
              <a:gd name="connsiteY3" fmla="*/ 2062251 h 2082800"/>
              <a:gd name="connsiteX4" fmla="*/ 434590 w 6583284"/>
              <a:gd name="connsiteY4" fmla="*/ 10036 h 2082800"/>
              <a:gd name="connsiteX0" fmla="*/ 417587 w 6566281"/>
              <a:gd name="connsiteY0" fmla="*/ 10036 h 2082800"/>
              <a:gd name="connsiteX1" fmla="*/ 6566281 w 6566281"/>
              <a:gd name="connsiteY1" fmla="*/ 0 h 2082800"/>
              <a:gd name="connsiteX2" fmla="*/ 6566281 w 6566281"/>
              <a:gd name="connsiteY2" fmla="*/ 2082800 h 2082800"/>
              <a:gd name="connsiteX3" fmla="*/ 0 w 6566281"/>
              <a:gd name="connsiteY3" fmla="*/ 2062251 h 2082800"/>
              <a:gd name="connsiteX4" fmla="*/ 417587 w 6566281"/>
              <a:gd name="connsiteY4" fmla="*/ 10036 h 2082800"/>
              <a:gd name="connsiteX0" fmla="*/ 404226 w 6552920"/>
              <a:gd name="connsiteY0" fmla="*/ 10036 h 2082800"/>
              <a:gd name="connsiteX1" fmla="*/ 6552920 w 6552920"/>
              <a:gd name="connsiteY1" fmla="*/ 0 h 2082800"/>
              <a:gd name="connsiteX2" fmla="*/ 6552920 w 6552920"/>
              <a:gd name="connsiteY2" fmla="*/ 2082800 h 2082800"/>
              <a:gd name="connsiteX3" fmla="*/ 0 w 6552920"/>
              <a:gd name="connsiteY3" fmla="*/ 2062251 h 2082800"/>
              <a:gd name="connsiteX4" fmla="*/ 404226 w 6552920"/>
              <a:gd name="connsiteY4" fmla="*/ 10036 h 2082800"/>
              <a:gd name="connsiteX0" fmla="*/ 450495 w 6552920"/>
              <a:gd name="connsiteY0" fmla="*/ 17881 h 2082800"/>
              <a:gd name="connsiteX1" fmla="*/ 6552920 w 6552920"/>
              <a:gd name="connsiteY1" fmla="*/ 0 h 2082800"/>
              <a:gd name="connsiteX2" fmla="*/ 6552920 w 6552920"/>
              <a:gd name="connsiteY2" fmla="*/ 2082800 h 2082800"/>
              <a:gd name="connsiteX3" fmla="*/ 0 w 6552920"/>
              <a:gd name="connsiteY3" fmla="*/ 2062251 h 2082800"/>
              <a:gd name="connsiteX4" fmla="*/ 450495 w 6552920"/>
              <a:gd name="connsiteY4" fmla="*/ 17881 h 2082800"/>
              <a:gd name="connsiteX0" fmla="*/ 604727 w 6707152"/>
              <a:gd name="connsiteY0" fmla="*/ 17881 h 2082800"/>
              <a:gd name="connsiteX1" fmla="*/ 6707152 w 6707152"/>
              <a:gd name="connsiteY1" fmla="*/ 0 h 2082800"/>
              <a:gd name="connsiteX2" fmla="*/ 6707152 w 6707152"/>
              <a:gd name="connsiteY2" fmla="*/ 2082800 h 2082800"/>
              <a:gd name="connsiteX3" fmla="*/ 0 w 6707152"/>
              <a:gd name="connsiteY3" fmla="*/ 2077941 h 2082800"/>
              <a:gd name="connsiteX4" fmla="*/ 604727 w 6707152"/>
              <a:gd name="connsiteY4" fmla="*/ 17881 h 2082800"/>
              <a:gd name="connsiteX0" fmla="*/ 639381 w 6707152"/>
              <a:gd name="connsiteY0" fmla="*/ 17881 h 2082800"/>
              <a:gd name="connsiteX1" fmla="*/ 6707152 w 6707152"/>
              <a:gd name="connsiteY1" fmla="*/ 0 h 2082800"/>
              <a:gd name="connsiteX2" fmla="*/ 6707152 w 6707152"/>
              <a:gd name="connsiteY2" fmla="*/ 2082800 h 2082800"/>
              <a:gd name="connsiteX3" fmla="*/ 0 w 6707152"/>
              <a:gd name="connsiteY3" fmla="*/ 2077941 h 2082800"/>
              <a:gd name="connsiteX4" fmla="*/ 639381 w 6707152"/>
              <a:gd name="connsiteY4" fmla="*/ 17881 h 2082800"/>
              <a:gd name="connsiteX0" fmla="*/ 577004 w 6644775"/>
              <a:gd name="connsiteY0" fmla="*/ 17881 h 2082800"/>
              <a:gd name="connsiteX1" fmla="*/ 6644775 w 6644775"/>
              <a:gd name="connsiteY1" fmla="*/ 0 h 2082800"/>
              <a:gd name="connsiteX2" fmla="*/ 6644775 w 6644775"/>
              <a:gd name="connsiteY2" fmla="*/ 2082800 h 2082800"/>
              <a:gd name="connsiteX3" fmla="*/ 0 w 6644775"/>
              <a:gd name="connsiteY3" fmla="*/ 2077941 h 2082800"/>
              <a:gd name="connsiteX4" fmla="*/ 577004 w 6644775"/>
              <a:gd name="connsiteY4" fmla="*/ 17881 h 2082800"/>
              <a:gd name="connsiteX0" fmla="*/ 535419 w 6603190"/>
              <a:gd name="connsiteY0" fmla="*/ 17881 h 2082800"/>
              <a:gd name="connsiteX1" fmla="*/ 6603190 w 6603190"/>
              <a:gd name="connsiteY1" fmla="*/ 0 h 2082800"/>
              <a:gd name="connsiteX2" fmla="*/ 6603190 w 6603190"/>
              <a:gd name="connsiteY2" fmla="*/ 2082800 h 2082800"/>
              <a:gd name="connsiteX3" fmla="*/ 0 w 6603190"/>
              <a:gd name="connsiteY3" fmla="*/ 2077941 h 2082800"/>
              <a:gd name="connsiteX4" fmla="*/ 535419 w 6603190"/>
              <a:gd name="connsiteY4" fmla="*/ 17881 h 2082800"/>
              <a:gd name="connsiteX0" fmla="*/ 563142 w 6603190"/>
              <a:gd name="connsiteY0" fmla="*/ 17881 h 2082800"/>
              <a:gd name="connsiteX1" fmla="*/ 6603190 w 6603190"/>
              <a:gd name="connsiteY1" fmla="*/ 0 h 2082800"/>
              <a:gd name="connsiteX2" fmla="*/ 6603190 w 6603190"/>
              <a:gd name="connsiteY2" fmla="*/ 2082800 h 2082800"/>
              <a:gd name="connsiteX3" fmla="*/ 0 w 6603190"/>
              <a:gd name="connsiteY3" fmla="*/ 2077941 h 2082800"/>
              <a:gd name="connsiteX4" fmla="*/ 563142 w 6603190"/>
              <a:gd name="connsiteY4" fmla="*/ 17881 h 2082800"/>
              <a:gd name="connsiteX0" fmla="*/ 570072 w 6610120"/>
              <a:gd name="connsiteY0" fmla="*/ 17881 h 2085172"/>
              <a:gd name="connsiteX1" fmla="*/ 6610120 w 6610120"/>
              <a:gd name="connsiteY1" fmla="*/ 0 h 2085172"/>
              <a:gd name="connsiteX2" fmla="*/ 6610120 w 6610120"/>
              <a:gd name="connsiteY2" fmla="*/ 2082800 h 2085172"/>
              <a:gd name="connsiteX3" fmla="*/ 0 w 6610120"/>
              <a:gd name="connsiteY3" fmla="*/ 2085172 h 2085172"/>
              <a:gd name="connsiteX4" fmla="*/ 570072 w 6610120"/>
              <a:gd name="connsiteY4" fmla="*/ 17881 h 2085172"/>
              <a:gd name="connsiteX0" fmla="*/ 583934 w 6623982"/>
              <a:gd name="connsiteY0" fmla="*/ 17881 h 2085172"/>
              <a:gd name="connsiteX1" fmla="*/ 6623982 w 6623982"/>
              <a:gd name="connsiteY1" fmla="*/ 0 h 2085172"/>
              <a:gd name="connsiteX2" fmla="*/ 6623982 w 6623982"/>
              <a:gd name="connsiteY2" fmla="*/ 2082800 h 2085172"/>
              <a:gd name="connsiteX3" fmla="*/ 0 w 6623982"/>
              <a:gd name="connsiteY3" fmla="*/ 2085172 h 2085172"/>
              <a:gd name="connsiteX4" fmla="*/ 583934 w 6623982"/>
              <a:gd name="connsiteY4" fmla="*/ 17881 h 2085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3982" h="2085172">
                <a:moveTo>
                  <a:pt x="583934" y="17881"/>
                </a:moveTo>
                <a:lnTo>
                  <a:pt x="6623982" y="0"/>
                </a:lnTo>
                <a:lnTo>
                  <a:pt x="6623982" y="2082800"/>
                </a:lnTo>
                <a:lnTo>
                  <a:pt x="0" y="2085172"/>
                </a:lnTo>
                <a:lnTo>
                  <a:pt x="583934" y="17881"/>
                </a:lnTo>
                <a:close/>
              </a:path>
            </a:pathLst>
          </a:custGeom>
          <a:solidFill>
            <a:srgbClr val="004C97">
              <a:alpha val="80000"/>
            </a:srgbClr>
          </a:solidFill>
          <a:ln w="38100">
            <a:solidFill>
              <a:srgbClr val="FFC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effectLst>
                  <a:outerShdw blurRad="50800" dist="38100" dir="2700000" algn="tl" rotWithShape="0">
                    <a:prstClr val="black">
                      <a:alpha val="40000"/>
                    </a:prstClr>
                  </a:outerShdw>
                </a:effectLst>
              </a:rPr>
              <a:t>How Does Power BI </a:t>
            </a:r>
          </a:p>
          <a:p>
            <a:pPr algn="ctr"/>
            <a:r>
              <a:rPr lang="en-US" sz="2400" b="1" dirty="0">
                <a:solidFill>
                  <a:schemeClr val="bg1"/>
                </a:solidFill>
                <a:effectLst>
                  <a:outerShdw blurRad="50800" dist="38100" dir="2700000" algn="tl" rotWithShape="0">
                    <a:prstClr val="black">
                      <a:alpha val="40000"/>
                    </a:prstClr>
                  </a:outerShdw>
                </a:effectLst>
              </a:rPr>
              <a:t>Work with Seattle U?</a:t>
            </a:r>
          </a:p>
        </p:txBody>
      </p:sp>
      <p:sp>
        <p:nvSpPr>
          <p:cNvPr id="21" name="Rectangle 18">
            <a:hlinkClick r:id="rId5" action="ppaction://hlinksldjump"/>
            <a:hlinkHover r:id="" action="ppaction://noaction" highlightClick="1"/>
          </p:cNvPr>
          <p:cNvSpPr/>
          <p:nvPr/>
        </p:nvSpPr>
        <p:spPr>
          <a:xfrm>
            <a:off x="4126006" y="3234317"/>
            <a:ext cx="5019242" cy="1376802"/>
          </a:xfrm>
          <a:custGeom>
            <a:avLst/>
            <a:gdLst>
              <a:gd name="connsiteX0" fmla="*/ 0 w 6840892"/>
              <a:gd name="connsiteY0" fmla="*/ 0 h 2082800"/>
              <a:gd name="connsiteX1" fmla="*/ 6840892 w 6840892"/>
              <a:gd name="connsiteY1" fmla="*/ 0 h 2082800"/>
              <a:gd name="connsiteX2" fmla="*/ 6840892 w 6840892"/>
              <a:gd name="connsiteY2" fmla="*/ 2082800 h 2082800"/>
              <a:gd name="connsiteX3" fmla="*/ 0 w 6840892"/>
              <a:gd name="connsiteY3" fmla="*/ 2082800 h 2082800"/>
              <a:gd name="connsiteX4" fmla="*/ 0 w 6840892"/>
              <a:gd name="connsiteY4" fmla="*/ 0 h 2082800"/>
              <a:gd name="connsiteX0" fmla="*/ 0 w 6840892"/>
              <a:gd name="connsiteY0" fmla="*/ 0 h 2082800"/>
              <a:gd name="connsiteX1" fmla="*/ 6840892 w 6840892"/>
              <a:gd name="connsiteY1" fmla="*/ 0 h 2082800"/>
              <a:gd name="connsiteX2" fmla="*/ 6840892 w 6840892"/>
              <a:gd name="connsiteY2" fmla="*/ 2082800 h 2082800"/>
              <a:gd name="connsiteX3" fmla="*/ 680152 w 6840892"/>
              <a:gd name="connsiteY3" fmla="*/ 2054878 h 2082800"/>
              <a:gd name="connsiteX4" fmla="*/ 0 w 6840892"/>
              <a:gd name="connsiteY4" fmla="*/ 0 h 2082800"/>
              <a:gd name="connsiteX0" fmla="*/ 0 w 6784990"/>
              <a:gd name="connsiteY0" fmla="*/ 10037 h 2082800"/>
              <a:gd name="connsiteX1" fmla="*/ 6784990 w 6784990"/>
              <a:gd name="connsiteY1" fmla="*/ 0 h 2082800"/>
              <a:gd name="connsiteX2" fmla="*/ 6784990 w 6784990"/>
              <a:gd name="connsiteY2" fmla="*/ 2082800 h 2082800"/>
              <a:gd name="connsiteX3" fmla="*/ 624250 w 6784990"/>
              <a:gd name="connsiteY3" fmla="*/ 2054878 h 2082800"/>
              <a:gd name="connsiteX4" fmla="*/ 0 w 6784990"/>
              <a:gd name="connsiteY4" fmla="*/ 10037 h 2082800"/>
              <a:gd name="connsiteX0" fmla="*/ 0 w 6784990"/>
              <a:gd name="connsiteY0" fmla="*/ 10037 h 2082800"/>
              <a:gd name="connsiteX1" fmla="*/ 6784990 w 6784990"/>
              <a:gd name="connsiteY1" fmla="*/ 0 h 2082800"/>
              <a:gd name="connsiteX2" fmla="*/ 6784990 w 6784990"/>
              <a:gd name="connsiteY2" fmla="*/ 2082800 h 2082800"/>
              <a:gd name="connsiteX3" fmla="*/ 340153 w 6784990"/>
              <a:gd name="connsiteY3" fmla="*/ 2062250 h 2082800"/>
              <a:gd name="connsiteX4" fmla="*/ 0 w 6784990"/>
              <a:gd name="connsiteY4" fmla="*/ 10037 h 2082800"/>
              <a:gd name="connsiteX0" fmla="*/ 292742 w 6444836"/>
              <a:gd name="connsiteY0" fmla="*/ 10036 h 2082800"/>
              <a:gd name="connsiteX1" fmla="*/ 6444836 w 6444836"/>
              <a:gd name="connsiteY1" fmla="*/ 0 h 2082800"/>
              <a:gd name="connsiteX2" fmla="*/ 6444836 w 6444836"/>
              <a:gd name="connsiteY2" fmla="*/ 2082800 h 2082800"/>
              <a:gd name="connsiteX3" fmla="*/ -1 w 6444836"/>
              <a:gd name="connsiteY3" fmla="*/ 2062250 h 2082800"/>
              <a:gd name="connsiteX4" fmla="*/ 292742 w 6444836"/>
              <a:gd name="connsiteY4" fmla="*/ 10036 h 2082800"/>
              <a:gd name="connsiteX0" fmla="*/ 431190 w 6583284"/>
              <a:gd name="connsiteY0" fmla="*/ 10036 h 2082800"/>
              <a:gd name="connsiteX1" fmla="*/ 6583284 w 6583284"/>
              <a:gd name="connsiteY1" fmla="*/ 0 h 2082800"/>
              <a:gd name="connsiteX2" fmla="*/ 6583284 w 6583284"/>
              <a:gd name="connsiteY2" fmla="*/ 2082800 h 2082800"/>
              <a:gd name="connsiteX3" fmla="*/ 0 w 6583284"/>
              <a:gd name="connsiteY3" fmla="*/ 2062251 h 2082800"/>
              <a:gd name="connsiteX4" fmla="*/ 431190 w 6583284"/>
              <a:gd name="connsiteY4" fmla="*/ 10036 h 2082800"/>
              <a:gd name="connsiteX0" fmla="*/ 428057 w 6583284"/>
              <a:gd name="connsiteY0" fmla="*/ 5122 h 2082800"/>
              <a:gd name="connsiteX1" fmla="*/ 6583284 w 6583284"/>
              <a:gd name="connsiteY1" fmla="*/ 0 h 2082800"/>
              <a:gd name="connsiteX2" fmla="*/ 6583284 w 6583284"/>
              <a:gd name="connsiteY2" fmla="*/ 2082800 h 2082800"/>
              <a:gd name="connsiteX3" fmla="*/ 0 w 6583284"/>
              <a:gd name="connsiteY3" fmla="*/ 2062251 h 2082800"/>
              <a:gd name="connsiteX4" fmla="*/ 428057 w 6583284"/>
              <a:gd name="connsiteY4" fmla="*/ 5122 h 2082800"/>
              <a:gd name="connsiteX0" fmla="*/ 393595 w 6548822"/>
              <a:gd name="connsiteY0" fmla="*/ 5122 h 2082800"/>
              <a:gd name="connsiteX1" fmla="*/ 6548822 w 6548822"/>
              <a:gd name="connsiteY1" fmla="*/ 0 h 2082800"/>
              <a:gd name="connsiteX2" fmla="*/ 6548822 w 6548822"/>
              <a:gd name="connsiteY2" fmla="*/ 2082800 h 2082800"/>
              <a:gd name="connsiteX3" fmla="*/ 0 w 6548822"/>
              <a:gd name="connsiteY3" fmla="*/ 2067165 h 2082800"/>
              <a:gd name="connsiteX4" fmla="*/ 393595 w 6548822"/>
              <a:gd name="connsiteY4" fmla="*/ 5122 h 2082800"/>
              <a:gd name="connsiteX0" fmla="*/ 390461 w 6548822"/>
              <a:gd name="connsiteY0" fmla="*/ 5122 h 2082800"/>
              <a:gd name="connsiteX1" fmla="*/ 6548822 w 6548822"/>
              <a:gd name="connsiteY1" fmla="*/ 0 h 2082800"/>
              <a:gd name="connsiteX2" fmla="*/ 6548822 w 6548822"/>
              <a:gd name="connsiteY2" fmla="*/ 2082800 h 2082800"/>
              <a:gd name="connsiteX3" fmla="*/ 0 w 6548822"/>
              <a:gd name="connsiteY3" fmla="*/ 2067165 h 2082800"/>
              <a:gd name="connsiteX4" fmla="*/ 390461 w 6548822"/>
              <a:gd name="connsiteY4" fmla="*/ 5122 h 2082800"/>
              <a:gd name="connsiteX0" fmla="*/ 415081 w 6548822"/>
              <a:gd name="connsiteY0" fmla="*/ 5122 h 2082800"/>
              <a:gd name="connsiteX1" fmla="*/ 6548822 w 6548822"/>
              <a:gd name="connsiteY1" fmla="*/ 0 h 2082800"/>
              <a:gd name="connsiteX2" fmla="*/ 6548822 w 6548822"/>
              <a:gd name="connsiteY2" fmla="*/ 2082800 h 2082800"/>
              <a:gd name="connsiteX3" fmla="*/ 0 w 6548822"/>
              <a:gd name="connsiteY3" fmla="*/ 2067165 h 2082800"/>
              <a:gd name="connsiteX4" fmla="*/ 415081 w 6548822"/>
              <a:gd name="connsiteY4" fmla="*/ 5122 h 2082800"/>
              <a:gd name="connsiteX0" fmla="*/ 371998 w 6505739"/>
              <a:gd name="connsiteY0" fmla="*/ 5122 h 2082800"/>
              <a:gd name="connsiteX1" fmla="*/ 6505739 w 6505739"/>
              <a:gd name="connsiteY1" fmla="*/ 0 h 2082800"/>
              <a:gd name="connsiteX2" fmla="*/ 6505739 w 6505739"/>
              <a:gd name="connsiteY2" fmla="*/ 2082800 h 2082800"/>
              <a:gd name="connsiteX3" fmla="*/ 0 w 6505739"/>
              <a:gd name="connsiteY3" fmla="*/ 2067165 h 2082800"/>
              <a:gd name="connsiteX4" fmla="*/ 371998 w 6505739"/>
              <a:gd name="connsiteY4" fmla="*/ 5122 h 2082800"/>
              <a:gd name="connsiteX0" fmla="*/ 237282 w 6505739"/>
              <a:gd name="connsiteY0" fmla="*/ 20813 h 2082800"/>
              <a:gd name="connsiteX1" fmla="*/ 6505739 w 6505739"/>
              <a:gd name="connsiteY1" fmla="*/ 0 h 2082800"/>
              <a:gd name="connsiteX2" fmla="*/ 6505739 w 6505739"/>
              <a:gd name="connsiteY2" fmla="*/ 2082800 h 2082800"/>
              <a:gd name="connsiteX3" fmla="*/ 0 w 6505739"/>
              <a:gd name="connsiteY3" fmla="*/ 2067165 h 2082800"/>
              <a:gd name="connsiteX4" fmla="*/ 237282 w 6505739"/>
              <a:gd name="connsiteY4" fmla="*/ 20813 h 2082800"/>
              <a:gd name="connsiteX0" fmla="*/ 230192 w 6505739"/>
              <a:gd name="connsiteY0" fmla="*/ 20813 h 2082800"/>
              <a:gd name="connsiteX1" fmla="*/ 6505739 w 6505739"/>
              <a:gd name="connsiteY1" fmla="*/ 0 h 2082800"/>
              <a:gd name="connsiteX2" fmla="*/ 6505739 w 6505739"/>
              <a:gd name="connsiteY2" fmla="*/ 2082800 h 2082800"/>
              <a:gd name="connsiteX3" fmla="*/ 0 w 6505739"/>
              <a:gd name="connsiteY3" fmla="*/ 2067165 h 2082800"/>
              <a:gd name="connsiteX4" fmla="*/ 230192 w 6505739"/>
              <a:gd name="connsiteY4" fmla="*/ 20813 h 2082800"/>
              <a:gd name="connsiteX0" fmla="*/ 527985 w 6803532"/>
              <a:gd name="connsiteY0" fmla="*/ 20813 h 2082800"/>
              <a:gd name="connsiteX1" fmla="*/ 6803532 w 6803532"/>
              <a:gd name="connsiteY1" fmla="*/ 0 h 2082800"/>
              <a:gd name="connsiteX2" fmla="*/ 6803532 w 6803532"/>
              <a:gd name="connsiteY2" fmla="*/ 2082800 h 2082800"/>
              <a:gd name="connsiteX3" fmla="*/ 0 w 6803532"/>
              <a:gd name="connsiteY3" fmla="*/ 2067165 h 2082800"/>
              <a:gd name="connsiteX4" fmla="*/ 527985 w 6803532"/>
              <a:gd name="connsiteY4" fmla="*/ 20813 h 2082800"/>
              <a:gd name="connsiteX0" fmla="*/ 527985 w 6803532"/>
              <a:gd name="connsiteY0" fmla="*/ 20813 h 2090699"/>
              <a:gd name="connsiteX1" fmla="*/ 6803532 w 6803532"/>
              <a:gd name="connsiteY1" fmla="*/ 0 h 2090699"/>
              <a:gd name="connsiteX2" fmla="*/ 6803532 w 6803532"/>
              <a:gd name="connsiteY2" fmla="*/ 2082800 h 2090699"/>
              <a:gd name="connsiteX3" fmla="*/ 0 w 6803532"/>
              <a:gd name="connsiteY3" fmla="*/ 2090699 h 2090699"/>
              <a:gd name="connsiteX4" fmla="*/ 527985 w 6803532"/>
              <a:gd name="connsiteY4" fmla="*/ 20813 h 2090699"/>
              <a:gd name="connsiteX0" fmla="*/ 549256 w 6803532"/>
              <a:gd name="connsiteY0" fmla="*/ 20813 h 2090699"/>
              <a:gd name="connsiteX1" fmla="*/ 6803532 w 6803532"/>
              <a:gd name="connsiteY1" fmla="*/ 0 h 2090699"/>
              <a:gd name="connsiteX2" fmla="*/ 6803532 w 6803532"/>
              <a:gd name="connsiteY2" fmla="*/ 2082800 h 2090699"/>
              <a:gd name="connsiteX3" fmla="*/ 0 w 6803532"/>
              <a:gd name="connsiteY3" fmla="*/ 2090699 h 2090699"/>
              <a:gd name="connsiteX4" fmla="*/ 549256 w 6803532"/>
              <a:gd name="connsiteY4" fmla="*/ 20813 h 2090699"/>
              <a:gd name="connsiteX0" fmla="*/ 549256 w 6803532"/>
              <a:gd name="connsiteY0" fmla="*/ 12968 h 2090699"/>
              <a:gd name="connsiteX1" fmla="*/ 6803532 w 6803532"/>
              <a:gd name="connsiteY1" fmla="*/ 0 h 2090699"/>
              <a:gd name="connsiteX2" fmla="*/ 6803532 w 6803532"/>
              <a:gd name="connsiteY2" fmla="*/ 2082800 h 2090699"/>
              <a:gd name="connsiteX3" fmla="*/ 0 w 6803532"/>
              <a:gd name="connsiteY3" fmla="*/ 2090699 h 2090699"/>
              <a:gd name="connsiteX4" fmla="*/ 549256 w 6803532"/>
              <a:gd name="connsiteY4" fmla="*/ 12968 h 2090699"/>
              <a:gd name="connsiteX0" fmla="*/ 587697 w 6803532"/>
              <a:gd name="connsiteY0" fmla="*/ 20199 h 2090699"/>
              <a:gd name="connsiteX1" fmla="*/ 6803532 w 6803532"/>
              <a:gd name="connsiteY1" fmla="*/ 0 h 2090699"/>
              <a:gd name="connsiteX2" fmla="*/ 6803532 w 6803532"/>
              <a:gd name="connsiteY2" fmla="*/ 2082800 h 2090699"/>
              <a:gd name="connsiteX3" fmla="*/ 0 w 6803532"/>
              <a:gd name="connsiteY3" fmla="*/ 2090699 h 2090699"/>
              <a:gd name="connsiteX4" fmla="*/ 587697 w 6803532"/>
              <a:gd name="connsiteY4" fmla="*/ 20199 h 2090699"/>
              <a:gd name="connsiteX0" fmla="*/ 536442 w 6752277"/>
              <a:gd name="connsiteY0" fmla="*/ 20199 h 2090699"/>
              <a:gd name="connsiteX1" fmla="*/ 6752277 w 6752277"/>
              <a:gd name="connsiteY1" fmla="*/ 0 h 2090699"/>
              <a:gd name="connsiteX2" fmla="*/ 6752277 w 6752277"/>
              <a:gd name="connsiteY2" fmla="*/ 2082800 h 2090699"/>
              <a:gd name="connsiteX3" fmla="*/ 0 w 6752277"/>
              <a:gd name="connsiteY3" fmla="*/ 2090699 h 2090699"/>
              <a:gd name="connsiteX4" fmla="*/ 536442 w 6752277"/>
              <a:gd name="connsiteY4" fmla="*/ 20199 h 2090699"/>
              <a:gd name="connsiteX0" fmla="*/ 549256 w 6752277"/>
              <a:gd name="connsiteY0" fmla="*/ 12967 h 2090699"/>
              <a:gd name="connsiteX1" fmla="*/ 6752277 w 6752277"/>
              <a:gd name="connsiteY1" fmla="*/ 0 h 2090699"/>
              <a:gd name="connsiteX2" fmla="*/ 6752277 w 6752277"/>
              <a:gd name="connsiteY2" fmla="*/ 2082800 h 2090699"/>
              <a:gd name="connsiteX3" fmla="*/ 0 w 6752277"/>
              <a:gd name="connsiteY3" fmla="*/ 2090699 h 2090699"/>
              <a:gd name="connsiteX4" fmla="*/ 549256 w 6752277"/>
              <a:gd name="connsiteY4" fmla="*/ 12967 h 2090699"/>
              <a:gd name="connsiteX0" fmla="*/ 536442 w 6739463"/>
              <a:gd name="connsiteY0" fmla="*/ 12967 h 2090699"/>
              <a:gd name="connsiteX1" fmla="*/ 6739463 w 6739463"/>
              <a:gd name="connsiteY1" fmla="*/ 0 h 2090699"/>
              <a:gd name="connsiteX2" fmla="*/ 6739463 w 6739463"/>
              <a:gd name="connsiteY2" fmla="*/ 2082800 h 2090699"/>
              <a:gd name="connsiteX3" fmla="*/ 0 w 6739463"/>
              <a:gd name="connsiteY3" fmla="*/ 2090699 h 2090699"/>
              <a:gd name="connsiteX4" fmla="*/ 536442 w 6739463"/>
              <a:gd name="connsiteY4" fmla="*/ 12967 h 2090699"/>
              <a:gd name="connsiteX0" fmla="*/ 549256 w 6752277"/>
              <a:gd name="connsiteY0" fmla="*/ 12967 h 2090699"/>
              <a:gd name="connsiteX1" fmla="*/ 6752277 w 6752277"/>
              <a:gd name="connsiteY1" fmla="*/ 0 h 2090699"/>
              <a:gd name="connsiteX2" fmla="*/ 6752277 w 6752277"/>
              <a:gd name="connsiteY2" fmla="*/ 2082800 h 2090699"/>
              <a:gd name="connsiteX3" fmla="*/ 0 w 6752277"/>
              <a:gd name="connsiteY3" fmla="*/ 2090699 h 2090699"/>
              <a:gd name="connsiteX4" fmla="*/ 549256 w 6752277"/>
              <a:gd name="connsiteY4" fmla="*/ 12967 h 209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277" h="2090699">
                <a:moveTo>
                  <a:pt x="549256" y="12967"/>
                </a:moveTo>
                <a:lnTo>
                  <a:pt x="6752277" y="0"/>
                </a:lnTo>
                <a:lnTo>
                  <a:pt x="6752277" y="2082800"/>
                </a:lnTo>
                <a:lnTo>
                  <a:pt x="0" y="2090699"/>
                </a:lnTo>
                <a:lnTo>
                  <a:pt x="549256" y="12967"/>
                </a:lnTo>
                <a:close/>
              </a:path>
            </a:pathLst>
          </a:custGeom>
          <a:solidFill>
            <a:srgbClr val="6CB33F">
              <a:alpha val="80000"/>
            </a:srgbClr>
          </a:solidFill>
          <a:ln w="38100">
            <a:solidFill>
              <a:srgbClr val="FFC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effectLst>
                  <a:outerShdw blurRad="50800" dist="38100" dir="2700000" algn="tl" rotWithShape="0">
                    <a:prstClr val="black">
                      <a:alpha val="40000"/>
                    </a:prstClr>
                  </a:outerShdw>
                </a:effectLst>
              </a:rPr>
              <a:t>How Do I Navigate </a:t>
            </a:r>
          </a:p>
          <a:p>
            <a:pPr algn="ctr"/>
            <a:r>
              <a:rPr lang="en-US" sz="2400" b="1" dirty="0">
                <a:solidFill>
                  <a:schemeClr val="bg1"/>
                </a:solidFill>
                <a:effectLst>
                  <a:outerShdw blurRad="50800" dist="38100" dir="2700000" algn="tl" rotWithShape="0">
                    <a:prstClr val="black">
                      <a:alpha val="40000"/>
                    </a:prstClr>
                  </a:outerShdw>
                </a:effectLst>
              </a:rPr>
              <a:t>Power BI?</a:t>
            </a:r>
          </a:p>
        </p:txBody>
      </p:sp>
      <p:sp>
        <p:nvSpPr>
          <p:cNvPr id="22" name="Title 1"/>
          <p:cNvSpPr>
            <a:spLocks noGrp="1"/>
          </p:cNvSpPr>
          <p:nvPr>
            <p:ph type="title"/>
          </p:nvPr>
        </p:nvSpPr>
        <p:spPr>
          <a:xfrm>
            <a:off x="650666" y="522487"/>
            <a:ext cx="4443235" cy="980552"/>
          </a:xfrm>
        </p:spPr>
        <p:txBody>
          <a:bodyPr>
            <a:normAutofit fontScale="90000"/>
          </a:bodyPr>
          <a:lstStyle/>
          <a:p>
            <a:pPr algn="l"/>
            <a:r>
              <a:rPr lang="en-US" dirty="0"/>
              <a:t>Power BI </a:t>
            </a:r>
            <a:br>
              <a:rPr lang="en-US" dirty="0"/>
            </a:br>
            <a:r>
              <a:rPr lang="en-US" dirty="0"/>
              <a:t>Interactive Training</a:t>
            </a:r>
          </a:p>
        </p:txBody>
      </p:sp>
      <p:sp>
        <p:nvSpPr>
          <p:cNvPr id="23" name="TextBox 22"/>
          <p:cNvSpPr txBox="1"/>
          <p:nvPr/>
        </p:nvSpPr>
        <p:spPr>
          <a:xfrm>
            <a:off x="660015" y="1577558"/>
            <a:ext cx="3846266" cy="830997"/>
          </a:xfrm>
          <a:prstGeom prst="rect">
            <a:avLst/>
          </a:prstGeom>
          <a:noFill/>
        </p:spPr>
        <p:txBody>
          <a:bodyPr wrap="square" rtlCol="0">
            <a:spAutoFit/>
          </a:bodyPr>
          <a:lstStyle/>
          <a:p>
            <a:r>
              <a:rPr lang="en-US" sz="1600" dirty="0">
                <a:solidFill>
                  <a:schemeClr val="tx1">
                    <a:lumMod val="75000"/>
                    <a:lumOff val="25000"/>
                  </a:schemeClr>
                </a:solidFill>
              </a:rPr>
              <a:t>The goal of this training is to provide a general overview of each of these questions.  </a:t>
            </a:r>
          </a:p>
        </p:txBody>
      </p:sp>
      <p:pic>
        <p:nvPicPr>
          <p:cNvPr id="14" name="Picture 1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193317" y="1818229"/>
            <a:ext cx="961340" cy="96134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193317" y="3442050"/>
            <a:ext cx="956840" cy="956840"/>
          </a:xfrm>
          <a:prstGeom prst="rect">
            <a:avLst/>
          </a:prstGeom>
        </p:spPr>
      </p:pic>
      <p:grpSp>
        <p:nvGrpSpPr>
          <p:cNvPr id="7" name="Group 6"/>
          <p:cNvGrpSpPr/>
          <p:nvPr/>
        </p:nvGrpSpPr>
        <p:grpSpPr>
          <a:xfrm>
            <a:off x="660015" y="3671690"/>
            <a:ext cx="3582452" cy="1077218"/>
            <a:chOff x="646648" y="2959079"/>
            <a:chExt cx="3582452" cy="1077218"/>
          </a:xfrm>
        </p:grpSpPr>
        <p:sp>
          <p:nvSpPr>
            <p:cNvPr id="24" name="TextBox 23"/>
            <p:cNvSpPr txBox="1"/>
            <p:nvPr/>
          </p:nvSpPr>
          <p:spPr>
            <a:xfrm>
              <a:off x="646648" y="2959079"/>
              <a:ext cx="3582452" cy="1077218"/>
            </a:xfrm>
            <a:prstGeom prst="rect">
              <a:avLst/>
            </a:prstGeom>
            <a:noFill/>
          </p:spPr>
          <p:txBody>
            <a:bodyPr wrap="square" rtlCol="0">
              <a:spAutoFit/>
            </a:bodyPr>
            <a:lstStyle/>
            <a:p>
              <a:r>
                <a:rPr lang="en-US" sz="1600" dirty="0">
                  <a:solidFill>
                    <a:schemeClr val="tx1">
                      <a:lumMod val="75000"/>
                      <a:lumOff val="25000"/>
                    </a:schemeClr>
                  </a:solidFill>
                </a:rPr>
                <a:t>You can also click on the	  icon to return to this page.</a:t>
              </a:r>
            </a:p>
            <a:p>
              <a:r>
                <a:rPr lang="en-US" sz="1600" dirty="0">
                  <a:solidFill>
                    <a:schemeClr val="tx1">
                      <a:lumMod val="75000"/>
                      <a:lumOff val="25000"/>
                    </a:schemeClr>
                  </a:solidFill>
                </a:rPr>
                <a:t>Click on the         icon to end the presentation.</a:t>
              </a:r>
            </a:p>
          </p:txBody>
        </p:sp>
        <p:pic>
          <p:nvPicPr>
            <p:cNvPr id="25" name="Picture 2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767560" y="2989387"/>
              <a:ext cx="302289" cy="302289"/>
            </a:xfrm>
            <a:prstGeom prst="rect">
              <a:avLst/>
            </a:prstGeom>
            <a:solidFill>
              <a:srgbClr val="AA0000"/>
            </a:solidFill>
          </p:spPr>
        </p:pic>
        <p:pic>
          <p:nvPicPr>
            <p:cNvPr id="26" name="Picture 2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60095" y="3495853"/>
              <a:ext cx="302289" cy="302289"/>
            </a:xfrm>
            <a:prstGeom prst="rect">
              <a:avLst/>
            </a:prstGeom>
            <a:solidFill>
              <a:srgbClr val="AA0000"/>
            </a:solidFill>
          </p:spPr>
        </p:pic>
      </p:grpSp>
      <p:sp>
        <p:nvSpPr>
          <p:cNvPr id="27" name="Rounded Rectangle 26"/>
          <p:cNvSpPr/>
          <p:nvPr/>
        </p:nvSpPr>
        <p:spPr>
          <a:xfrm>
            <a:off x="-138015" y="522488"/>
            <a:ext cx="632224" cy="4754362"/>
          </a:xfrm>
          <a:prstGeom prst="roundRect">
            <a:avLst/>
          </a:prstGeom>
          <a:solidFill>
            <a:srgbClr val="AA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a:hlinkClick r:id="rId10" action="ppaction://hlinksldjump" tooltip="Home"/>
            <a:hlinkHover r:id="" action="ppaction://noaction" highlightClick="1"/>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30" name="Picture 29">
            <a:hlinkClick r:id="rId4" action="ppaction://hlinksldjump" tooltip="How Does Power BI Work With Seattle U?"/>
            <a:hlinkHover r:id="" action="ppaction://noaction" highlightClick="1"/>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31" name="Picture 30">
            <a:hlinkClick r:id="rId5" action="ppaction://hlinksldjump" tooltip="How Do I Navigate Power BI?"/>
            <a:hlinkHover r:id="" action="ppaction://noaction" highlightClick="1"/>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32" name="Picture 31">
            <a:hlinkClick r:id="rId14" action="ppaction://hlinksldjump" tooltip="End Presentation"/>
            <a:hlinkHover r:id="" action="ppaction://noaction" highlightClick="1"/>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8" name="Rectangle 7"/>
          <p:cNvSpPr/>
          <p:nvPr/>
        </p:nvSpPr>
        <p:spPr>
          <a:xfrm>
            <a:off x="647229" y="2389028"/>
            <a:ext cx="3745603" cy="1323439"/>
          </a:xfrm>
          <a:prstGeom prst="rect">
            <a:avLst/>
          </a:prstGeom>
        </p:spPr>
        <p:txBody>
          <a:bodyPr wrap="square">
            <a:spAutoFit/>
          </a:bodyPr>
          <a:lstStyle/>
          <a:p>
            <a:r>
              <a:rPr lang="en-US" sz="1600" dirty="0">
                <a:solidFill>
                  <a:schemeClr val="tx1">
                    <a:lumMod val="75000"/>
                    <a:lumOff val="25000"/>
                  </a:schemeClr>
                </a:solidFill>
              </a:rPr>
              <a:t>Click on </a:t>
            </a:r>
            <a:r>
              <a:rPr lang="en-US" sz="1600" b="1" dirty="0">
                <a:solidFill>
                  <a:srgbClr val="FFC000"/>
                </a:solidFill>
              </a:rPr>
              <a:t>How Does Power BI Work With Seattle U</a:t>
            </a:r>
            <a:r>
              <a:rPr lang="en-US" sz="1600" dirty="0">
                <a:solidFill>
                  <a:srgbClr val="FFC000"/>
                </a:solidFill>
                <a:effectLst>
                  <a:outerShdw blurRad="50800" dist="38100" dir="2700000" algn="tl" rotWithShape="0">
                    <a:prstClr val="black">
                      <a:alpha val="40000"/>
                    </a:prstClr>
                  </a:outerShdw>
                </a:effectLst>
              </a:rPr>
              <a:t> </a:t>
            </a:r>
            <a:r>
              <a:rPr lang="en-US" sz="1600" dirty="0">
                <a:solidFill>
                  <a:schemeClr val="tx1">
                    <a:lumMod val="75000"/>
                    <a:lumOff val="25000"/>
                  </a:schemeClr>
                </a:solidFill>
              </a:rPr>
              <a:t>for an overview of the Power BI Tool or click on </a:t>
            </a:r>
            <a:r>
              <a:rPr lang="en-US" sz="1600" b="1" dirty="0">
                <a:solidFill>
                  <a:srgbClr val="FFC000"/>
                </a:solidFill>
              </a:rPr>
              <a:t>How Do I Navigate Power BI</a:t>
            </a:r>
            <a:r>
              <a:rPr lang="en-US" sz="1600" b="1" dirty="0">
                <a:solidFill>
                  <a:schemeClr val="tx1">
                    <a:lumMod val="75000"/>
                    <a:lumOff val="25000"/>
                  </a:schemeClr>
                </a:solidFill>
                <a:effectLst>
                  <a:outerShdw blurRad="50800" dist="38100" dir="2700000" algn="tl" rotWithShape="0">
                    <a:prstClr val="black">
                      <a:alpha val="40000"/>
                    </a:prstClr>
                  </a:outerShdw>
                </a:effectLst>
              </a:rPr>
              <a:t> </a:t>
            </a:r>
            <a:r>
              <a:rPr lang="en-US" sz="1600" dirty="0">
                <a:solidFill>
                  <a:schemeClr val="tx1">
                    <a:lumMod val="75000"/>
                    <a:lumOff val="25000"/>
                  </a:schemeClr>
                </a:solidFill>
              </a:rPr>
              <a:t>for an introduction on the tools used within Power BI.</a:t>
            </a:r>
          </a:p>
        </p:txBody>
      </p:sp>
      <p:pic>
        <p:nvPicPr>
          <p:cNvPr id="33" name="Picture 32"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10" name="Group 9"/>
          <p:cNvGrpSpPr/>
          <p:nvPr/>
        </p:nvGrpSpPr>
        <p:grpSpPr>
          <a:xfrm>
            <a:off x="-157418" y="1376979"/>
            <a:ext cx="651627" cy="1566708"/>
            <a:chOff x="-157418" y="1376979"/>
            <a:chExt cx="651627" cy="1566708"/>
          </a:xfrm>
        </p:grpSpPr>
        <p:cxnSp>
          <p:nvCxnSpPr>
            <p:cNvPr id="5" name="Straight Connector 4"/>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pic>
        <p:nvPicPr>
          <p:cNvPr id="34" name="Picture 33">
            <a:hlinkClick r:id="rId10" action="ppaction://hlinksldjump" tooltip="Home"/>
            <a:hlinkHover r:id="" action="ppaction://noaction" highlightClick="1"/>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245833" y="432559"/>
            <a:ext cx="851808" cy="851808"/>
          </a:xfrm>
          <a:prstGeom prst="rect">
            <a:avLst/>
          </a:prstGeom>
        </p:spPr>
      </p:pic>
      <p:sp>
        <p:nvSpPr>
          <p:cNvPr id="3" name="TextBox 2"/>
          <p:cNvSpPr txBox="1"/>
          <p:nvPr/>
        </p:nvSpPr>
        <p:spPr>
          <a:xfrm>
            <a:off x="5529316" y="529430"/>
            <a:ext cx="2641878" cy="646331"/>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rPr>
              <a:t>Home Page</a:t>
            </a:r>
          </a:p>
        </p:txBody>
      </p:sp>
    </p:spTree>
    <p:extLst>
      <p:ext uri="{BB962C8B-B14F-4D97-AF65-F5344CB8AC3E}">
        <p14:creationId xmlns:p14="http://schemas.microsoft.com/office/powerpoint/2010/main" val="22892313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ight Triangle 41">
            <a:extLst>
              <a:ext uri="{FF2B5EF4-FFF2-40B4-BE49-F238E27FC236}">
                <a16:creationId xmlns:a16="http://schemas.microsoft.com/office/drawing/2014/main" id="{CF1F1738-26D6-BC42-8735-0FEBE9725E2C}"/>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37" name="Rectangle 36"/>
          <p:cNvSpPr/>
          <p:nvPr/>
        </p:nvSpPr>
        <p:spPr>
          <a:xfrm>
            <a:off x="665638" y="2548868"/>
            <a:ext cx="2618577" cy="2227871"/>
          </a:xfrm>
          <a:prstGeom prst="rect">
            <a:avLst/>
          </a:prstGeom>
          <a:solidFill>
            <a:schemeClr val="bg1">
              <a:alpha val="4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lumMod val="75000"/>
                    <a:lumOff val="25000"/>
                  </a:schemeClr>
                </a:solidFill>
              </a:rPr>
              <a:t>This is a quick link to ways to pull data into the Power BI service.  For general users, this functionality will not be utilized.  For other users, additional trainings will be available.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93112" y="125520"/>
            <a:ext cx="4221818" cy="4903679"/>
          </a:xfrm>
          <a:prstGeom prst="rect">
            <a:avLst/>
          </a:prstGeom>
          <a:ln>
            <a:solidFill>
              <a:schemeClr val="tx1"/>
            </a:solidFill>
          </a:ln>
          <a:effectLst>
            <a:outerShdw blurRad="50800" dist="38100" dir="2700000" algn="tl" rotWithShape="0">
              <a:prstClr val="black">
                <a:alpha val="40000"/>
              </a:prstClr>
            </a:outerShdw>
          </a:effectLst>
        </p:spPr>
      </p:pic>
      <p:grpSp>
        <p:nvGrpSpPr>
          <p:cNvPr id="7" name="Group 6"/>
          <p:cNvGrpSpPr/>
          <p:nvPr/>
        </p:nvGrpSpPr>
        <p:grpSpPr>
          <a:xfrm>
            <a:off x="646118" y="2262568"/>
            <a:ext cx="2743202" cy="2143990"/>
            <a:chOff x="541018" y="2262568"/>
            <a:chExt cx="2743202" cy="2143990"/>
          </a:xfrm>
        </p:grpSpPr>
        <p:sp>
          <p:nvSpPr>
            <p:cNvPr id="24" name="Rounded Rectangle 23"/>
            <p:cNvSpPr/>
            <p:nvPr/>
          </p:nvSpPr>
          <p:spPr>
            <a:xfrm>
              <a:off x="541020" y="3001170"/>
              <a:ext cx="2743200" cy="286300"/>
            </a:xfrm>
            <a:prstGeom prst="roundRect">
              <a:avLst/>
            </a:prstGeom>
            <a:solidFill>
              <a:schemeClr val="bg1"/>
            </a:solidFill>
            <a:ln w="127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030A0"/>
                  </a:solidFill>
                </a:rPr>
                <a:t>Recent</a:t>
              </a:r>
              <a:endParaRPr lang="en-US" dirty="0"/>
            </a:p>
          </p:txBody>
        </p:sp>
        <p:sp>
          <p:nvSpPr>
            <p:cNvPr id="27" name="Rounded Rectangle 26"/>
            <p:cNvSpPr/>
            <p:nvPr/>
          </p:nvSpPr>
          <p:spPr>
            <a:xfrm>
              <a:off x="541020" y="4120258"/>
              <a:ext cx="2743200" cy="286300"/>
            </a:xfrm>
            <a:prstGeom prst="roundRect">
              <a:avLst/>
            </a:prstGeom>
            <a:solidFill>
              <a:schemeClr val="bg1"/>
            </a:solidFill>
            <a:ln w="1270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6">
                      <a:lumMod val="50000"/>
                    </a:schemeClr>
                  </a:solidFill>
                </a:rPr>
                <a:t>Workspace</a:t>
              </a:r>
              <a:endParaRPr lang="en-US" dirty="0"/>
            </a:p>
          </p:txBody>
        </p:sp>
        <p:sp>
          <p:nvSpPr>
            <p:cNvPr id="25" name="Rounded Rectangle 24"/>
            <p:cNvSpPr/>
            <p:nvPr/>
          </p:nvSpPr>
          <p:spPr>
            <a:xfrm>
              <a:off x="541019" y="3374679"/>
              <a:ext cx="2743200" cy="286300"/>
            </a:xfrm>
            <a:prstGeom prst="roundRect">
              <a:avLst/>
            </a:prstGeom>
            <a:solidFill>
              <a:schemeClr val="bg1"/>
            </a:solidFill>
            <a:ln w="127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0F0"/>
                  </a:solidFill>
                </a:rPr>
                <a:t>Apps</a:t>
              </a:r>
              <a:endParaRPr lang="en-US" dirty="0"/>
            </a:p>
          </p:txBody>
        </p:sp>
        <p:sp>
          <p:nvSpPr>
            <p:cNvPr id="5" name="Rounded Rectangle 4"/>
            <p:cNvSpPr/>
            <p:nvPr/>
          </p:nvSpPr>
          <p:spPr>
            <a:xfrm>
              <a:off x="541020" y="2262568"/>
              <a:ext cx="2743200" cy="286300"/>
            </a:xfrm>
            <a:prstGeom prst="roundRect">
              <a:avLst/>
            </a:prstGeom>
            <a:solidFill>
              <a:schemeClr val="bg1"/>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Home</a:t>
              </a:r>
              <a:endParaRPr lang="en-US" dirty="0"/>
            </a:p>
          </p:txBody>
        </p:sp>
        <p:sp>
          <p:nvSpPr>
            <p:cNvPr id="23" name="Rounded Rectangle 22"/>
            <p:cNvSpPr/>
            <p:nvPr/>
          </p:nvSpPr>
          <p:spPr>
            <a:xfrm>
              <a:off x="541020" y="2627661"/>
              <a:ext cx="2743200" cy="286300"/>
            </a:xfrm>
            <a:prstGeom prst="roundRect">
              <a:avLst/>
            </a:prstGeom>
            <a:solidFill>
              <a:schemeClr val="bg1"/>
            </a:solidFill>
            <a:ln w="127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3">
                      <a:lumMod val="75000"/>
                    </a:schemeClr>
                  </a:solidFill>
                </a:rPr>
                <a:t>Favorites</a:t>
              </a:r>
              <a:endParaRPr lang="en-US" dirty="0"/>
            </a:p>
          </p:txBody>
        </p:sp>
        <p:sp>
          <p:nvSpPr>
            <p:cNvPr id="26" name="Rounded Rectangle 25"/>
            <p:cNvSpPr/>
            <p:nvPr/>
          </p:nvSpPr>
          <p:spPr>
            <a:xfrm>
              <a:off x="541018" y="3750076"/>
              <a:ext cx="2743200" cy="286300"/>
            </a:xfrm>
            <a:prstGeom prst="roundRect">
              <a:avLst/>
            </a:prstGeom>
            <a:solidFill>
              <a:schemeClr val="bg1"/>
            </a:solid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C000"/>
                  </a:solidFill>
                </a:rPr>
                <a:t>Shared with me</a:t>
              </a:r>
            </a:p>
          </p:txBody>
        </p:sp>
      </p:grpSp>
      <p:sp>
        <p:nvSpPr>
          <p:cNvPr id="20" name="Rounded Rectangle 19"/>
          <p:cNvSpPr/>
          <p:nvPr/>
        </p:nvSpPr>
        <p:spPr>
          <a:xfrm>
            <a:off x="646120" y="4490440"/>
            <a:ext cx="2743194" cy="286300"/>
          </a:xfrm>
          <a:prstGeom prst="roundRect">
            <a:avLst/>
          </a:prstGeom>
          <a:solidFill>
            <a:schemeClr val="bg1"/>
          </a:solidFill>
          <a:ln w="12700">
            <a:solidFill>
              <a:srgbClr val="0D4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D4093"/>
                </a:solidFill>
              </a:rPr>
              <a:t>Get Data</a:t>
            </a:r>
            <a:endParaRPr lang="en-US" dirty="0">
              <a:solidFill>
                <a:srgbClr val="0D4093"/>
              </a:solidFill>
            </a:endParaRPr>
          </a:p>
        </p:txBody>
      </p:sp>
      <p:sp>
        <p:nvSpPr>
          <p:cNvPr id="30" name="Rectangle 29"/>
          <p:cNvSpPr/>
          <p:nvPr/>
        </p:nvSpPr>
        <p:spPr>
          <a:xfrm>
            <a:off x="3693112" y="4889584"/>
            <a:ext cx="720138" cy="139615"/>
          </a:xfrm>
          <a:prstGeom prst="rect">
            <a:avLst/>
          </a:prstGeom>
          <a:solidFill>
            <a:srgbClr val="0D4093">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endCxn id="30" idx="1"/>
          </p:cNvCxnSpPr>
          <p:nvPr/>
        </p:nvCxnSpPr>
        <p:spPr>
          <a:xfrm>
            <a:off x="3284220" y="2398741"/>
            <a:ext cx="408892" cy="2560651"/>
          </a:xfrm>
          <a:prstGeom prst="line">
            <a:avLst/>
          </a:prstGeom>
          <a:ln w="19050">
            <a:solidFill>
              <a:srgbClr val="0D4093"/>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4413250" y="319405"/>
            <a:ext cx="3501680" cy="4758211"/>
            <a:chOff x="4413250" y="288925"/>
            <a:chExt cx="3501680" cy="4758211"/>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l="17452" t="5740"/>
            <a:stretch/>
          </p:blipFill>
          <p:spPr>
            <a:xfrm>
              <a:off x="4413250" y="288925"/>
              <a:ext cx="3501680" cy="2880168"/>
            </a:xfrm>
            <a:prstGeom prst="rect">
              <a:avLst/>
            </a:prstGeom>
          </p:spPr>
        </p:pic>
        <p:pic>
          <p:nvPicPr>
            <p:cNvPr id="32" name="Picture 3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413250" y="3079581"/>
              <a:ext cx="3501680" cy="1967555"/>
            </a:xfrm>
            <a:prstGeom prst="rect">
              <a:avLst/>
            </a:prstGeom>
          </p:spPr>
        </p:pic>
      </p:grpSp>
      <p:sp>
        <p:nvSpPr>
          <p:cNvPr id="21" name="Title 1"/>
          <p:cNvSpPr txBox="1">
            <a:spLocks/>
          </p:cNvSpPr>
          <p:nvPr/>
        </p:nvSpPr>
        <p:spPr>
          <a:xfrm>
            <a:off x="646108" y="341798"/>
            <a:ext cx="8040692" cy="1834281"/>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000" kern="1200">
                <a:solidFill>
                  <a:srgbClr val="000000"/>
                </a:solidFill>
                <a:latin typeface="Rockwell"/>
                <a:ea typeface="+mj-ea"/>
                <a:cs typeface="+mj-cs"/>
              </a:defRPr>
            </a:lvl1pPr>
          </a:lstStyle>
          <a:p>
            <a:pPr algn="l"/>
            <a:r>
              <a:rPr lang="en-US" dirty="0"/>
              <a:t>Navigating </a:t>
            </a:r>
            <a:br>
              <a:rPr lang="en-US" dirty="0"/>
            </a:br>
            <a:r>
              <a:rPr lang="en-US" dirty="0"/>
              <a:t>the Power BI</a:t>
            </a:r>
            <a:br>
              <a:rPr lang="en-US" dirty="0"/>
            </a:br>
            <a:r>
              <a:rPr lang="en-US" dirty="0"/>
              <a:t>Workspace</a:t>
            </a:r>
          </a:p>
        </p:txBody>
      </p:sp>
      <p:sp>
        <p:nvSpPr>
          <p:cNvPr id="33" name="Rounded Rectangle 32"/>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hlinkClick r:id="rId6" action="ppaction://hlinksldjump"/>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Return</a:t>
            </a:r>
          </a:p>
        </p:txBody>
      </p:sp>
      <p:pic>
        <p:nvPicPr>
          <p:cNvPr id="35" name="Picture 34">
            <a:hlinkClick r:id="rId7" action="ppaction://hlinksldjump" tooltip="Home"/>
            <a:hlinkHover r:id="" action="ppaction://noaction" highlightClick="1"/>
            <a:extLst>
              <a:ext uri="{FF2B5EF4-FFF2-40B4-BE49-F238E27FC236}">
                <a16:creationId xmlns:a16="http://schemas.microsoft.com/office/drawing/2014/main" id="{E8B8F291-8ECE-024F-8288-F5E9C24341B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36" name="Picture 35">
            <a:hlinkClick r:id="rId9" action="ppaction://hlinksldjump" tooltip="How Does Power BI Work With Seattle U?"/>
            <a:hlinkHover r:id="" action="ppaction://noaction" highlightClick="1"/>
            <a:extLst>
              <a:ext uri="{FF2B5EF4-FFF2-40B4-BE49-F238E27FC236}">
                <a16:creationId xmlns:a16="http://schemas.microsoft.com/office/drawing/2014/main" id="{9F1E1FD2-8EB7-7447-8FE3-1CF8D13AC6B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38" name="Picture 37">
            <a:hlinkClick r:id="rId11" action="ppaction://hlinksldjump" tooltip="How Do I Navigate Power BI?"/>
            <a:hlinkHover r:id="" action="ppaction://noaction" highlightClick="1"/>
            <a:extLst>
              <a:ext uri="{FF2B5EF4-FFF2-40B4-BE49-F238E27FC236}">
                <a16:creationId xmlns:a16="http://schemas.microsoft.com/office/drawing/2014/main" id="{360D3489-E9B4-424A-B3A9-C2F66FB49C6D}"/>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39" name="Picture 38">
            <a:hlinkClick r:id="rId13" action="ppaction://hlinksldjump" tooltip="End Presentation"/>
            <a:hlinkHover r:id="" action="ppaction://noaction" highlightClick="1"/>
            <a:extLst>
              <a:ext uri="{FF2B5EF4-FFF2-40B4-BE49-F238E27FC236}">
                <a16:creationId xmlns:a16="http://schemas.microsoft.com/office/drawing/2014/main" id="{98439D5D-D26D-3042-95A3-77443E70B208}"/>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43" name="TextBox 42">
            <a:extLst>
              <a:ext uri="{FF2B5EF4-FFF2-40B4-BE49-F238E27FC236}">
                <a16:creationId xmlns:a16="http://schemas.microsoft.com/office/drawing/2014/main" id="{84E10AEE-9A83-0A4E-B9C0-908A2F387657}"/>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28" name="Picture 27"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29" name="Group 28"/>
          <p:cNvGrpSpPr/>
          <p:nvPr/>
        </p:nvGrpSpPr>
        <p:grpSpPr>
          <a:xfrm>
            <a:off x="-157418" y="1376979"/>
            <a:ext cx="651627" cy="1566708"/>
            <a:chOff x="-157418" y="1376979"/>
            <a:chExt cx="651627" cy="1566708"/>
          </a:xfrm>
        </p:grpSpPr>
        <p:cxnSp>
          <p:nvCxnSpPr>
            <p:cNvPr id="34" name="Straight Connector 33"/>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087339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2.77778E-7 4.07407E-6 L 0.00035 -0.43426 " pathEditMode="relative" rAng="0" ptsTypes="AA">
                                      <p:cBhvr>
                                        <p:cTn id="9" dur="1000" fill="hold"/>
                                        <p:tgtEl>
                                          <p:spTgt spid="20"/>
                                        </p:tgtEl>
                                        <p:attrNameLst>
                                          <p:attrName>ppt_x</p:attrName>
                                          <p:attrName>ppt_y</p:attrName>
                                        </p:attrNameLst>
                                      </p:cBhvr>
                                      <p:rCtr x="17" y="-21728"/>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1+#ppt_w/2"/>
                                          </p:val>
                                        </p:tav>
                                        <p:tav tm="100000">
                                          <p:val>
                                            <p:strVal val="#ppt_x"/>
                                          </p:val>
                                        </p:tav>
                                      </p:tavLst>
                                    </p:anim>
                                    <p:anim calcmode="lin" valueType="num">
                                      <p:cBhvr additive="base">
                                        <p:cTn id="25"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0" grpId="0" animBg="1"/>
      <p:bldP spid="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hlinkClick r:id="rId2" action="ppaction://hlinksldjump"/>
          </p:cNvPr>
          <p:cNvSpPr txBox="1"/>
          <p:nvPr/>
        </p:nvSpPr>
        <p:spPr>
          <a:xfrm>
            <a:off x="604341" y="3547240"/>
            <a:ext cx="3294991" cy="923330"/>
          </a:xfrm>
          <a:prstGeom prst="rect">
            <a:avLst/>
          </a:prstGeom>
          <a:noFill/>
          <a:ln w="19050">
            <a:solidFill>
              <a:srgbClr val="FFC000"/>
            </a:solidFill>
          </a:ln>
        </p:spPr>
        <p:txBody>
          <a:bodyPr wrap="square" rtlCol="0">
            <a:spAutoFit/>
          </a:bodyPr>
          <a:lstStyle/>
          <a:p>
            <a:r>
              <a:rPr lang="en-US" dirty="0">
                <a:solidFill>
                  <a:schemeClr val="tx1">
                    <a:lumMod val="75000"/>
                    <a:lumOff val="25000"/>
                  </a:schemeClr>
                </a:solidFill>
              </a:rPr>
              <a:t>For an understanding of how the </a:t>
            </a:r>
            <a:r>
              <a:rPr lang="en-US" b="1" dirty="0"/>
              <a:t>Term Census Report</a:t>
            </a:r>
            <a:r>
              <a:rPr lang="en-US" dirty="0"/>
              <a:t> </a:t>
            </a:r>
            <a:r>
              <a:rPr lang="en-US" dirty="0">
                <a:solidFill>
                  <a:schemeClr val="tx1">
                    <a:lumMod val="75000"/>
                    <a:lumOff val="25000"/>
                  </a:schemeClr>
                </a:solidFill>
              </a:rPr>
              <a:t>used for this example was built, </a:t>
            </a:r>
            <a:r>
              <a:rPr lang="en-US" b="1" dirty="0">
                <a:solidFill>
                  <a:srgbClr val="FFC000"/>
                </a:solidFill>
              </a:rPr>
              <a:t>click here</a:t>
            </a:r>
            <a:r>
              <a:rPr lang="en-US" dirty="0">
                <a:solidFill>
                  <a:schemeClr val="tx1">
                    <a:lumMod val="75000"/>
                    <a:lumOff val="25000"/>
                  </a:schemeClr>
                </a:solidFill>
              </a:rPr>
              <a: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21944" y="1122849"/>
            <a:ext cx="4350724" cy="4016710"/>
          </a:xfrm>
          <a:prstGeom prst="rect">
            <a:avLst/>
          </a:prstGeom>
          <a:ln>
            <a:solidFill>
              <a:schemeClr val="tx1"/>
            </a:solidFill>
          </a:ln>
          <a:effectLst>
            <a:outerShdw blurRad="50800" dist="38100" dir="2700000" algn="tl" rotWithShape="0">
              <a:prstClr val="black">
                <a:alpha val="40000"/>
              </a:prstClr>
            </a:outerShdw>
          </a:effectLst>
        </p:spPr>
      </p:pic>
      <p:sp>
        <p:nvSpPr>
          <p:cNvPr id="4" name="Title 1"/>
          <p:cNvSpPr txBox="1">
            <a:spLocks/>
          </p:cNvSpPr>
          <p:nvPr/>
        </p:nvSpPr>
        <p:spPr>
          <a:xfrm>
            <a:off x="604341" y="341799"/>
            <a:ext cx="8082459" cy="857250"/>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dirty="0"/>
              <a:t>Opening a POWER BI Report </a:t>
            </a:r>
          </a:p>
        </p:txBody>
      </p:sp>
      <p:sp>
        <p:nvSpPr>
          <p:cNvPr id="5" name="Text - Favorites Description"/>
          <p:cNvSpPr/>
          <p:nvPr/>
        </p:nvSpPr>
        <p:spPr>
          <a:xfrm>
            <a:off x="604340" y="1122849"/>
            <a:ext cx="3012709" cy="675670"/>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lumMod val="75000"/>
                    <a:lumOff val="25000"/>
                  </a:schemeClr>
                </a:solidFill>
              </a:rPr>
              <a:t>Let’s open the Power BI report, </a:t>
            </a:r>
            <a:r>
              <a:rPr lang="en-US" b="1" dirty="0">
                <a:solidFill>
                  <a:schemeClr val="tx1"/>
                </a:solidFill>
              </a:rPr>
              <a:t>Term Census Reports</a:t>
            </a:r>
            <a:r>
              <a:rPr lang="en-US" dirty="0">
                <a:solidFill>
                  <a:schemeClr val="tx1">
                    <a:lumMod val="75000"/>
                    <a:lumOff val="25000"/>
                  </a:schemeClr>
                </a:solidFill>
              </a:rPr>
              <a:t>.</a:t>
            </a:r>
          </a:p>
        </p:txBody>
      </p:sp>
      <p:sp>
        <p:nvSpPr>
          <p:cNvPr id="12" name="Text - Favorites Description"/>
          <p:cNvSpPr/>
          <p:nvPr/>
        </p:nvSpPr>
        <p:spPr>
          <a:xfrm>
            <a:off x="604341" y="1798519"/>
            <a:ext cx="3012709" cy="1735256"/>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lumMod val="75000"/>
                    <a:lumOff val="25000"/>
                  </a:schemeClr>
                </a:solidFill>
              </a:rPr>
              <a:t>The purpose of the </a:t>
            </a:r>
            <a:r>
              <a:rPr lang="en-US" b="1" dirty="0">
                <a:solidFill>
                  <a:schemeClr val="tx1"/>
                </a:solidFill>
              </a:rPr>
              <a:t>Term Census Reports</a:t>
            </a:r>
            <a:r>
              <a:rPr lang="en-US" dirty="0">
                <a:solidFill>
                  <a:schemeClr val="tx1">
                    <a:lumMod val="75000"/>
                    <a:lumOff val="25000"/>
                  </a:schemeClr>
                </a:solidFill>
              </a:rPr>
              <a:t> is to answer questions concerning enrollment data and trends over time at Seattle University.</a:t>
            </a:r>
          </a:p>
        </p:txBody>
      </p:sp>
      <p:grpSp>
        <p:nvGrpSpPr>
          <p:cNvPr id="18" name="Group 17"/>
          <p:cNvGrpSpPr/>
          <p:nvPr/>
        </p:nvGrpSpPr>
        <p:grpSpPr>
          <a:xfrm>
            <a:off x="5057775" y="1561497"/>
            <a:ext cx="1660751" cy="819753"/>
            <a:chOff x="5057775" y="1561497"/>
            <a:chExt cx="1660751" cy="819753"/>
          </a:xfrm>
        </p:grpSpPr>
        <p:sp>
          <p:nvSpPr>
            <p:cNvPr id="7" name="Rectangle 6">
              <a:hlinkClick r:id="rId4" action="ppaction://hlinksldjump"/>
            </p:cNvPr>
            <p:cNvSpPr/>
            <p:nvPr/>
          </p:nvSpPr>
          <p:spPr>
            <a:xfrm>
              <a:off x="5057775" y="1561497"/>
              <a:ext cx="808540" cy="819753"/>
            </a:xfrm>
            <a:prstGeom prst="rect">
              <a:avLst/>
            </a:prstGeom>
            <a:solidFill>
              <a:schemeClr val="bg1">
                <a:alpha val="0"/>
              </a:schemeClr>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7" idx="3"/>
            </p:cNvCxnSpPr>
            <p:nvPr/>
          </p:nvCxnSpPr>
          <p:spPr>
            <a:xfrm flipV="1">
              <a:off x="5866315" y="1970574"/>
              <a:ext cx="852211" cy="800"/>
            </a:xfrm>
            <a:prstGeom prst="line">
              <a:avLst/>
            </a:prstGeom>
            <a:ln>
              <a:solidFill>
                <a:srgbClr val="FFC000"/>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15" name="Text - Favorites Description"/>
          <p:cNvSpPr/>
          <p:nvPr/>
        </p:nvSpPr>
        <p:spPr>
          <a:xfrm>
            <a:off x="6718526" y="1351208"/>
            <a:ext cx="1634899" cy="1468174"/>
          </a:xfrm>
          <a:prstGeom prst="rect">
            <a:avLst/>
          </a:prstGeom>
          <a:solidFill>
            <a:schemeClr val="bg1"/>
          </a:solidFill>
          <a:ln w="19050">
            <a:solidFill>
              <a:srgbClr val="FFC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lumMod val="75000"/>
                    <a:lumOff val="25000"/>
                  </a:schemeClr>
                </a:solidFill>
              </a:rPr>
              <a:t>To open the </a:t>
            </a:r>
            <a:r>
              <a:rPr lang="en-US" b="1" dirty="0">
                <a:solidFill>
                  <a:schemeClr val="tx1"/>
                </a:solidFill>
              </a:rPr>
              <a:t>Term Census Report </a:t>
            </a:r>
            <a:r>
              <a:rPr lang="en-US" dirty="0">
                <a:solidFill>
                  <a:schemeClr val="tx1">
                    <a:lumMod val="75000"/>
                    <a:lumOff val="25000"/>
                  </a:schemeClr>
                </a:solidFill>
              </a:rPr>
              <a:t>example,</a:t>
            </a:r>
            <a:r>
              <a:rPr lang="en-US" dirty="0">
                <a:solidFill>
                  <a:schemeClr val="tx1"/>
                </a:solidFill>
              </a:rPr>
              <a:t> </a:t>
            </a:r>
            <a:r>
              <a:rPr lang="en-US" dirty="0">
                <a:solidFill>
                  <a:schemeClr val="tx1">
                    <a:lumMod val="75000"/>
                    <a:lumOff val="25000"/>
                  </a:schemeClr>
                </a:solidFill>
              </a:rPr>
              <a:t>click here.</a:t>
            </a:r>
          </a:p>
        </p:txBody>
      </p:sp>
      <p:sp>
        <p:nvSpPr>
          <p:cNvPr id="16" name="Rounded Rectangle 15"/>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hlinkClick r:id="rId5" action="ppaction://hlinksldjump" tooltip="Home"/>
            <a:hlinkHover r:id="" action="ppaction://noaction" highlightClick="1"/>
            <a:extLst>
              <a:ext uri="{FF2B5EF4-FFF2-40B4-BE49-F238E27FC236}">
                <a16:creationId xmlns:a16="http://schemas.microsoft.com/office/drawing/2014/main" id="{A4584047-08A6-2C40-BE0B-20E4DCD5DFC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23" name="Picture 22">
            <a:hlinkClick r:id="rId7" action="ppaction://hlinksldjump" tooltip="How Does Power BI Work With Seattle U?"/>
            <a:hlinkHover r:id="" action="ppaction://noaction" highlightClick="1"/>
            <a:extLst>
              <a:ext uri="{FF2B5EF4-FFF2-40B4-BE49-F238E27FC236}">
                <a16:creationId xmlns:a16="http://schemas.microsoft.com/office/drawing/2014/main" id="{0AF7BA65-A0BF-4248-9857-C46EC4BCFE9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24" name="Picture 23">
            <a:hlinkClick r:id="rId9" action="ppaction://hlinksldjump" tooltip="How Do I Navigate Power BI?"/>
            <a:hlinkHover r:id="" action="ppaction://noaction" highlightClick="1"/>
            <a:extLst>
              <a:ext uri="{FF2B5EF4-FFF2-40B4-BE49-F238E27FC236}">
                <a16:creationId xmlns:a16="http://schemas.microsoft.com/office/drawing/2014/main" id="{4242B6BE-71E3-7C46-9022-1D73EB9739C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5" name="Picture 24">
            <a:hlinkClick r:id="rId11" action="ppaction://hlinksldjump" tooltip="End Presentation"/>
            <a:hlinkHover r:id="" action="ppaction://noaction" highlightClick="1"/>
            <a:extLst>
              <a:ext uri="{FF2B5EF4-FFF2-40B4-BE49-F238E27FC236}">
                <a16:creationId xmlns:a16="http://schemas.microsoft.com/office/drawing/2014/main" id="{5F3782F0-BBF6-7443-B0E3-F7691F87E28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27" name="Right Triangle 26">
            <a:extLst>
              <a:ext uri="{FF2B5EF4-FFF2-40B4-BE49-F238E27FC236}">
                <a16:creationId xmlns:a16="http://schemas.microsoft.com/office/drawing/2014/main" id="{50CDA202-5D48-9B48-9FFB-71BE11F94865}"/>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28" name="TextBox 27">
            <a:extLst>
              <a:ext uri="{FF2B5EF4-FFF2-40B4-BE49-F238E27FC236}">
                <a16:creationId xmlns:a16="http://schemas.microsoft.com/office/drawing/2014/main" id="{5BDAE918-53B5-9543-BB21-5F1D07304B6F}"/>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19" name="Picture 18"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20" name="Group 19"/>
          <p:cNvGrpSpPr/>
          <p:nvPr/>
        </p:nvGrpSpPr>
        <p:grpSpPr>
          <a:xfrm>
            <a:off x="-157418" y="1376979"/>
            <a:ext cx="651627" cy="1566708"/>
            <a:chOff x="-157418" y="1376979"/>
            <a:chExt cx="651627" cy="1566708"/>
          </a:xfrm>
        </p:grpSpPr>
        <p:cxnSp>
          <p:nvCxnSpPr>
            <p:cNvPr id="21" name="Straight Connector 20"/>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562976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12"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ight Triangle 36">
            <a:extLst>
              <a:ext uri="{FF2B5EF4-FFF2-40B4-BE49-F238E27FC236}">
                <a16:creationId xmlns:a16="http://schemas.microsoft.com/office/drawing/2014/main" id="{2E4EC871-FB9A-6249-9636-6D58D8EF923F}"/>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14" name="TextBox 13"/>
          <p:cNvSpPr txBox="1"/>
          <p:nvPr/>
        </p:nvSpPr>
        <p:spPr>
          <a:xfrm>
            <a:off x="604341" y="3547240"/>
            <a:ext cx="3294991" cy="923330"/>
          </a:xfrm>
          <a:prstGeom prst="rect">
            <a:avLst/>
          </a:prstGeom>
          <a:noFill/>
        </p:spPr>
        <p:txBody>
          <a:bodyPr wrap="square" rtlCol="0">
            <a:spAutoFit/>
          </a:bodyPr>
          <a:lstStyle/>
          <a:p>
            <a:r>
              <a:rPr lang="en-US" dirty="0">
                <a:solidFill>
                  <a:schemeClr val="tx1">
                    <a:lumMod val="75000"/>
                    <a:lumOff val="25000"/>
                  </a:schemeClr>
                </a:solidFill>
              </a:rPr>
              <a:t>For an understanding of how the </a:t>
            </a:r>
            <a:r>
              <a:rPr lang="en-US" b="1" dirty="0"/>
              <a:t>Term Census Report</a:t>
            </a:r>
            <a:r>
              <a:rPr lang="en-US" dirty="0"/>
              <a:t> </a:t>
            </a:r>
            <a:r>
              <a:rPr lang="en-US" dirty="0">
                <a:solidFill>
                  <a:schemeClr val="tx1">
                    <a:lumMod val="75000"/>
                    <a:lumOff val="25000"/>
                  </a:schemeClr>
                </a:solidFill>
              </a:rPr>
              <a:t>used for this example was built, </a:t>
            </a:r>
            <a:r>
              <a:rPr lang="en-US" b="1" dirty="0">
                <a:solidFill>
                  <a:srgbClr val="FFC000"/>
                </a:solidFill>
              </a:rPr>
              <a:t>click here</a:t>
            </a:r>
            <a:r>
              <a:rPr lang="en-US" dirty="0">
                <a:solidFill>
                  <a:schemeClr val="tx1">
                    <a:lumMod val="75000"/>
                    <a:lumOff val="25000"/>
                  </a:schemeClr>
                </a:solidFill>
              </a:rPr>
              <a:t>.</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121944" y="1122849"/>
            <a:ext cx="4350724" cy="4016710"/>
          </a:xfrm>
          <a:prstGeom prst="rect">
            <a:avLst/>
          </a:prstGeom>
          <a:ln>
            <a:solidFill>
              <a:schemeClr val="tx1"/>
            </a:solidFill>
          </a:ln>
          <a:effectLst>
            <a:outerShdw blurRad="50800" dist="38100" dir="2700000" algn="tl" rotWithShape="0">
              <a:prstClr val="black">
                <a:alpha val="40000"/>
              </a:prstClr>
            </a:outerShdw>
          </a:effectLst>
        </p:spPr>
      </p:pic>
      <p:sp>
        <p:nvSpPr>
          <p:cNvPr id="4" name="Title 1"/>
          <p:cNvSpPr txBox="1">
            <a:spLocks/>
          </p:cNvSpPr>
          <p:nvPr/>
        </p:nvSpPr>
        <p:spPr>
          <a:xfrm>
            <a:off x="604341" y="341799"/>
            <a:ext cx="8082459" cy="857250"/>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dirty="0"/>
              <a:t>Opening a POWER BI Report </a:t>
            </a:r>
          </a:p>
        </p:txBody>
      </p:sp>
      <p:sp>
        <p:nvSpPr>
          <p:cNvPr id="5" name="Text - Favorites Description"/>
          <p:cNvSpPr/>
          <p:nvPr/>
        </p:nvSpPr>
        <p:spPr>
          <a:xfrm>
            <a:off x="604340" y="1122849"/>
            <a:ext cx="3012709" cy="675670"/>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lumMod val="75000"/>
                    <a:lumOff val="25000"/>
                  </a:schemeClr>
                </a:solidFill>
              </a:rPr>
              <a:t>Let’s open the Power BI report, </a:t>
            </a:r>
            <a:r>
              <a:rPr lang="en-US" b="1" dirty="0">
                <a:solidFill>
                  <a:schemeClr val="tx1"/>
                </a:solidFill>
              </a:rPr>
              <a:t>Term Census Reports</a:t>
            </a:r>
            <a:r>
              <a:rPr lang="en-US" dirty="0">
                <a:solidFill>
                  <a:schemeClr val="tx1">
                    <a:lumMod val="75000"/>
                    <a:lumOff val="25000"/>
                  </a:schemeClr>
                </a:solidFill>
              </a:rPr>
              <a:t>.</a:t>
            </a:r>
          </a:p>
        </p:txBody>
      </p:sp>
      <p:sp>
        <p:nvSpPr>
          <p:cNvPr id="12" name="Text - Favorites Description"/>
          <p:cNvSpPr/>
          <p:nvPr/>
        </p:nvSpPr>
        <p:spPr>
          <a:xfrm>
            <a:off x="604341" y="1798519"/>
            <a:ext cx="3012709" cy="1735256"/>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lumMod val="75000"/>
                    <a:lumOff val="25000"/>
                  </a:schemeClr>
                </a:solidFill>
              </a:rPr>
              <a:t>The purpose of the </a:t>
            </a:r>
            <a:r>
              <a:rPr lang="en-US" b="1" dirty="0">
                <a:solidFill>
                  <a:schemeClr val="tx1"/>
                </a:solidFill>
              </a:rPr>
              <a:t>Term Census Reports</a:t>
            </a:r>
            <a:r>
              <a:rPr lang="en-US" dirty="0">
                <a:solidFill>
                  <a:schemeClr val="tx1">
                    <a:lumMod val="75000"/>
                    <a:lumOff val="25000"/>
                  </a:schemeClr>
                </a:solidFill>
              </a:rPr>
              <a:t> is to answer questions concerning enrollment data and trends over time at Seattle University.</a:t>
            </a:r>
          </a:p>
        </p:txBody>
      </p:sp>
      <p:grpSp>
        <p:nvGrpSpPr>
          <p:cNvPr id="18" name="Group 17"/>
          <p:cNvGrpSpPr/>
          <p:nvPr/>
        </p:nvGrpSpPr>
        <p:grpSpPr>
          <a:xfrm>
            <a:off x="5057775" y="1561497"/>
            <a:ext cx="1660751" cy="819753"/>
            <a:chOff x="5057775" y="1561497"/>
            <a:chExt cx="1660751" cy="819753"/>
          </a:xfrm>
        </p:grpSpPr>
        <p:sp>
          <p:nvSpPr>
            <p:cNvPr id="7" name="Rectangle 6">
              <a:hlinkClick r:id="rId3" action="ppaction://hlinksldjump"/>
            </p:cNvPr>
            <p:cNvSpPr/>
            <p:nvPr/>
          </p:nvSpPr>
          <p:spPr>
            <a:xfrm>
              <a:off x="5057775" y="1561497"/>
              <a:ext cx="808540" cy="819753"/>
            </a:xfrm>
            <a:prstGeom prst="rect">
              <a:avLst/>
            </a:prstGeom>
            <a:solidFill>
              <a:schemeClr val="bg1">
                <a:alpha val="0"/>
              </a:schemeClr>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7" idx="3"/>
            </p:cNvCxnSpPr>
            <p:nvPr/>
          </p:nvCxnSpPr>
          <p:spPr>
            <a:xfrm flipV="1">
              <a:off x="5866315" y="1970574"/>
              <a:ext cx="852211" cy="80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grpSp>
      <p:sp>
        <p:nvSpPr>
          <p:cNvPr id="30" name="Text - Favorites Description"/>
          <p:cNvSpPr/>
          <p:nvPr/>
        </p:nvSpPr>
        <p:spPr>
          <a:xfrm>
            <a:off x="6718526" y="1351208"/>
            <a:ext cx="1634899" cy="1468174"/>
          </a:xfrm>
          <a:prstGeom prst="rect">
            <a:avLst/>
          </a:prstGeom>
          <a:solidFill>
            <a:schemeClr val="bg1"/>
          </a:solidFill>
          <a:ln w="19050">
            <a:solidFill>
              <a:srgbClr val="FFC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lumMod val="75000"/>
                    <a:lumOff val="25000"/>
                  </a:schemeClr>
                </a:solidFill>
              </a:rPr>
              <a:t>To open the </a:t>
            </a:r>
            <a:r>
              <a:rPr lang="en-US" b="1" dirty="0">
                <a:solidFill>
                  <a:schemeClr val="tx1"/>
                </a:solidFill>
              </a:rPr>
              <a:t>Term Census Report </a:t>
            </a:r>
            <a:r>
              <a:rPr lang="en-US" dirty="0">
                <a:solidFill>
                  <a:schemeClr val="tx1">
                    <a:lumMod val="75000"/>
                    <a:lumOff val="25000"/>
                  </a:schemeClr>
                </a:solidFill>
              </a:rPr>
              <a:t>example,</a:t>
            </a:r>
            <a:r>
              <a:rPr lang="en-US" dirty="0">
                <a:solidFill>
                  <a:schemeClr val="tx1"/>
                </a:solidFill>
              </a:rPr>
              <a:t> </a:t>
            </a:r>
            <a:r>
              <a:rPr lang="en-US" dirty="0">
                <a:solidFill>
                  <a:schemeClr val="tx1">
                    <a:lumMod val="75000"/>
                    <a:lumOff val="25000"/>
                  </a:schemeClr>
                </a:solidFill>
              </a:rPr>
              <a:t>click here.</a:t>
            </a:r>
          </a:p>
        </p:txBody>
      </p:sp>
      <p:sp>
        <p:nvSpPr>
          <p:cNvPr id="16" name="Rounded Rectangle 15"/>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a:hlinkClick r:id="rId4" action="ppaction://hlinksldjump" tooltip="Home"/>
            <a:hlinkHover r:id="" action="ppaction://noaction" highlightClick="1"/>
            <a:extLst>
              <a:ext uri="{FF2B5EF4-FFF2-40B4-BE49-F238E27FC236}">
                <a16:creationId xmlns:a16="http://schemas.microsoft.com/office/drawing/2014/main" id="{2F1A8BD0-468F-C44B-9949-AA6D964B77B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33" name="Picture 32">
            <a:hlinkClick r:id="rId6" action="ppaction://hlinksldjump" tooltip="How Does Power BI Work With Seattle U?"/>
            <a:hlinkHover r:id="" action="ppaction://noaction" highlightClick="1"/>
            <a:extLst>
              <a:ext uri="{FF2B5EF4-FFF2-40B4-BE49-F238E27FC236}">
                <a16:creationId xmlns:a16="http://schemas.microsoft.com/office/drawing/2014/main" id="{94F0811D-9F3F-5E49-BDA9-E2EC69BE925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34" name="Picture 33">
            <a:hlinkClick r:id="rId8" action="ppaction://hlinksldjump" tooltip="How Do I Navigate Power BI?"/>
            <a:hlinkHover r:id="" action="ppaction://noaction" highlightClick="1"/>
            <a:extLst>
              <a:ext uri="{FF2B5EF4-FFF2-40B4-BE49-F238E27FC236}">
                <a16:creationId xmlns:a16="http://schemas.microsoft.com/office/drawing/2014/main" id="{DAA62119-4609-A84C-9A5E-83FA3D883F6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35" name="Picture 34">
            <a:hlinkClick r:id="rId10" action="ppaction://hlinksldjump" tooltip="End Presentation"/>
            <a:hlinkHover r:id="" action="ppaction://noaction" highlightClick="1"/>
            <a:extLst>
              <a:ext uri="{FF2B5EF4-FFF2-40B4-BE49-F238E27FC236}">
                <a16:creationId xmlns:a16="http://schemas.microsoft.com/office/drawing/2014/main" id="{D5EFE898-1239-784D-8355-B29E5F24011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pic>
        <p:nvPicPr>
          <p:cNvPr id="36" name="Picture 35" descr="A close up of a sign&#10;&#10;Description automatically generated">
            <a:hlinkClick r:id="" action="ppaction://hlinkshowjump?jump=previousslide"/>
            <a:hlinkHover r:id="" action="ppaction://noaction" highlightClick="1"/>
            <a:extLst>
              <a:ext uri="{FF2B5EF4-FFF2-40B4-BE49-F238E27FC236}">
                <a16:creationId xmlns:a16="http://schemas.microsoft.com/office/drawing/2014/main" id="{E7501ADA-B438-C446-84B0-43390146745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sp>
        <p:nvSpPr>
          <p:cNvPr id="24" name="Rectangle 23"/>
          <p:cNvSpPr/>
          <p:nvPr/>
        </p:nvSpPr>
        <p:spPr>
          <a:xfrm>
            <a:off x="16933" y="-3941"/>
            <a:ext cx="9144000" cy="5163304"/>
          </a:xfrm>
          <a:prstGeom prst="rect">
            <a:avLst/>
          </a:prstGeom>
          <a:solidFill>
            <a:schemeClr val="tx1">
              <a:lumMod val="95000"/>
              <a:lumOff val="5000"/>
              <a:alpha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165214" y="-3941"/>
            <a:ext cx="8847438" cy="584775"/>
          </a:xfrm>
          <a:prstGeom prst="rect">
            <a:avLst/>
          </a:prstGeom>
          <a:noFill/>
        </p:spPr>
        <p:txBody>
          <a:bodyPr wrap="square" rtlCol="0">
            <a:spAutoFit/>
          </a:bodyPr>
          <a:lstStyle/>
          <a:p>
            <a:r>
              <a:rPr lang="en-US" sz="3200" b="1" dirty="0">
                <a:solidFill>
                  <a:schemeClr val="bg1"/>
                </a:solidFill>
              </a:rPr>
              <a:t>Term Census Reports</a:t>
            </a:r>
          </a:p>
        </p:txBody>
      </p:sp>
      <p:sp>
        <p:nvSpPr>
          <p:cNvPr id="26" name="TextBox 25"/>
          <p:cNvSpPr txBox="1"/>
          <p:nvPr/>
        </p:nvSpPr>
        <p:spPr>
          <a:xfrm>
            <a:off x="165214" y="431917"/>
            <a:ext cx="8324387" cy="954107"/>
          </a:xfrm>
          <a:prstGeom prst="rect">
            <a:avLst/>
          </a:prstGeom>
          <a:noFill/>
        </p:spPr>
        <p:txBody>
          <a:bodyPr wrap="square" rtlCol="0">
            <a:spAutoFit/>
          </a:bodyPr>
          <a:lstStyle/>
          <a:p>
            <a:r>
              <a:rPr lang="en-US" sz="1400" dirty="0">
                <a:solidFill>
                  <a:schemeClr val="bg1"/>
                </a:solidFill>
              </a:rPr>
              <a:t>Prior to their integration into Power BI, enrolled student term census data were primarily used as the basis for Institutional Research official reporting, including the fall Fact Files.  These data provide an overview of how enrollment and registration patterns change over time and across different student populations, including point-in-time views of each term’s enrollment, registration, and credits generated.</a:t>
            </a:r>
          </a:p>
        </p:txBody>
      </p:sp>
      <p:sp>
        <p:nvSpPr>
          <p:cNvPr id="27" name="TextBox 26"/>
          <p:cNvSpPr txBox="1"/>
          <p:nvPr/>
        </p:nvSpPr>
        <p:spPr>
          <a:xfrm>
            <a:off x="165214" y="1366129"/>
            <a:ext cx="8205144" cy="1477328"/>
          </a:xfrm>
          <a:prstGeom prst="rect">
            <a:avLst/>
          </a:prstGeom>
          <a:noFill/>
        </p:spPr>
        <p:txBody>
          <a:bodyPr wrap="square" rtlCol="0">
            <a:spAutoFit/>
          </a:bodyPr>
          <a:lstStyle/>
          <a:p>
            <a:r>
              <a:rPr lang="en-US" sz="2000" b="1" dirty="0">
                <a:solidFill>
                  <a:schemeClr val="bg1"/>
                </a:solidFill>
              </a:rPr>
              <a:t>Data Overview</a:t>
            </a:r>
          </a:p>
          <a:p>
            <a:r>
              <a:rPr lang="en-US" sz="1400" dirty="0">
                <a:solidFill>
                  <a:schemeClr val="bg1"/>
                </a:solidFill>
              </a:rPr>
              <a:t>Data available in Power BI extends back to 2008-09 academic years to the current (2018-19) academic year and is available for every term, including summer.  Information on basic student characteristics is displayed for each term as well as longitudinally.  By-school/department/program/major information is also available for this period of time, also per term or for a series of terms/years.  In addition, demographic characteristics as well as denomination reports are also available.</a:t>
            </a:r>
          </a:p>
        </p:txBody>
      </p:sp>
      <p:sp>
        <p:nvSpPr>
          <p:cNvPr id="28" name="TextBox 27"/>
          <p:cNvSpPr txBox="1"/>
          <p:nvPr/>
        </p:nvSpPr>
        <p:spPr>
          <a:xfrm>
            <a:off x="165214" y="2843740"/>
            <a:ext cx="8205144" cy="1477328"/>
          </a:xfrm>
          <a:prstGeom prst="rect">
            <a:avLst/>
          </a:prstGeom>
          <a:noFill/>
        </p:spPr>
        <p:txBody>
          <a:bodyPr wrap="square" rtlCol="0">
            <a:spAutoFit/>
          </a:bodyPr>
          <a:lstStyle/>
          <a:p>
            <a:r>
              <a:rPr lang="en-US" sz="2000" b="1" dirty="0">
                <a:solidFill>
                  <a:schemeClr val="bg1"/>
                </a:solidFill>
              </a:rPr>
              <a:t>Methodology</a:t>
            </a:r>
          </a:p>
          <a:p>
            <a:r>
              <a:rPr lang="en-US" sz="1400" dirty="0">
                <a:solidFill>
                  <a:schemeClr val="bg1"/>
                </a:solidFill>
              </a:rPr>
              <a:t>The data used in these reports come from Institutional Research’s 10th day census data snapshots. Each term, IR works with the Registrar’s office to identify and rectify data issues and get an accurate count of enrolled students as of the 10th day of the term. The 10th day of the term is used since it for two reasons: it occurs after the last add/drop day of the term and it allows the Registrar’s office adequate time to update any additional data on students. The result is a consistent view of the data as of the start of each term. </a:t>
            </a:r>
            <a:endParaRPr lang="en-US" sz="1200" dirty="0">
              <a:solidFill>
                <a:schemeClr val="bg1"/>
              </a:solidFill>
            </a:endParaRPr>
          </a:p>
        </p:txBody>
      </p:sp>
      <p:sp>
        <p:nvSpPr>
          <p:cNvPr id="29" name="TextBox 28"/>
          <p:cNvSpPr txBox="1"/>
          <p:nvPr/>
        </p:nvSpPr>
        <p:spPr>
          <a:xfrm>
            <a:off x="165214" y="4427740"/>
            <a:ext cx="8847438" cy="369332"/>
          </a:xfrm>
          <a:prstGeom prst="rect">
            <a:avLst/>
          </a:prstGeom>
          <a:noFill/>
        </p:spPr>
        <p:txBody>
          <a:bodyPr wrap="square" rtlCol="0">
            <a:spAutoFit/>
          </a:bodyPr>
          <a:lstStyle/>
          <a:p>
            <a:r>
              <a:rPr lang="en-US" dirty="0">
                <a:solidFill>
                  <a:schemeClr val="bg1"/>
                </a:solidFill>
              </a:rPr>
              <a:t>For more information on the </a:t>
            </a:r>
            <a:r>
              <a:rPr lang="en-US" b="1" dirty="0">
                <a:solidFill>
                  <a:schemeClr val="bg1"/>
                </a:solidFill>
              </a:rPr>
              <a:t>Term Census Training Manual,</a:t>
            </a:r>
            <a:r>
              <a:rPr lang="en-US" dirty="0">
                <a:solidFill>
                  <a:schemeClr val="bg1"/>
                </a:solidFill>
              </a:rPr>
              <a:t> email </a:t>
            </a:r>
            <a:r>
              <a:rPr lang="en-US" u="sng" dirty="0">
                <a:solidFill>
                  <a:srgbClr val="00B0F0"/>
                </a:solidFill>
              </a:rPr>
              <a:t>informsu@seattleu.edu</a:t>
            </a:r>
            <a:r>
              <a:rPr lang="en-US" dirty="0">
                <a:solidFill>
                  <a:schemeClr val="bg1"/>
                </a:solidFill>
              </a:rPr>
              <a:t>.</a:t>
            </a:r>
            <a:endParaRPr lang="en-US" sz="1600" dirty="0">
              <a:solidFill>
                <a:schemeClr val="bg1"/>
              </a:solidFill>
            </a:endParaRPr>
          </a:p>
        </p:txBody>
      </p:sp>
      <p:sp>
        <p:nvSpPr>
          <p:cNvPr id="32" name="Rectangle 31">
            <a:hlinkClick r:id="rId13" action="ppaction://hlinksldjump"/>
          </p:cNvPr>
          <p:cNvSpPr/>
          <p:nvPr/>
        </p:nvSpPr>
        <p:spPr>
          <a:xfrm>
            <a:off x="8749529" y="92470"/>
            <a:ext cx="312097" cy="304722"/>
          </a:xfrm>
          <a:prstGeom prst="rect">
            <a:avLst/>
          </a:prstGeom>
          <a:solidFill>
            <a:srgbClr val="393839">
              <a:alpha val="0"/>
            </a:srgbClr>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X</a:t>
            </a:r>
          </a:p>
        </p:txBody>
      </p:sp>
    </p:spTree>
    <p:extLst>
      <p:ext uri="{BB962C8B-B14F-4D97-AF65-F5344CB8AC3E}">
        <p14:creationId xmlns:p14="http://schemas.microsoft.com/office/powerpoint/2010/main" val="16184031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P spid="28" grpId="0"/>
      <p:bldP spid="29" grpId="0"/>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ight Triangle 27">
            <a:extLst>
              <a:ext uri="{FF2B5EF4-FFF2-40B4-BE49-F238E27FC236}">
                <a16:creationId xmlns:a16="http://schemas.microsoft.com/office/drawing/2014/main" id="{C708B3E1-8E65-A949-AC08-5254D1450E09}"/>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58034" y="1073073"/>
            <a:ext cx="6504943" cy="3408212"/>
          </a:xfrm>
          <a:prstGeom prst="rect">
            <a:avLst/>
          </a:prstGeom>
          <a:ln>
            <a:solidFill>
              <a:schemeClr val="tx1"/>
            </a:solidFill>
          </a:ln>
          <a:effectLst>
            <a:outerShdw blurRad="50800" dist="38100" dir="2700000" algn="tl" rotWithShape="0">
              <a:prstClr val="black">
                <a:alpha val="40000"/>
              </a:prstClr>
            </a:outerShdw>
          </a:effectLst>
        </p:spPr>
      </p:pic>
      <p:sp>
        <p:nvSpPr>
          <p:cNvPr id="27" name="TextBox 26"/>
          <p:cNvSpPr txBox="1"/>
          <p:nvPr/>
        </p:nvSpPr>
        <p:spPr>
          <a:xfrm>
            <a:off x="632892" y="1292995"/>
            <a:ext cx="1926301" cy="954107"/>
          </a:xfrm>
          <a:prstGeom prst="rect">
            <a:avLst/>
          </a:prstGeom>
          <a:noFill/>
        </p:spPr>
        <p:txBody>
          <a:bodyPr wrap="square" rtlCol="0">
            <a:spAutoFit/>
          </a:bodyPr>
          <a:lstStyle/>
          <a:p>
            <a:r>
              <a:rPr lang="en-US" sz="1400" dirty="0">
                <a:solidFill>
                  <a:schemeClr val="tx1">
                    <a:lumMod val="75000"/>
                    <a:lumOff val="25000"/>
                  </a:schemeClr>
                </a:solidFill>
              </a:rPr>
              <a:t>The Power BI Report will open within your </a:t>
            </a:r>
            <a:r>
              <a:rPr lang="en-US" sz="1400" b="1" dirty="0">
                <a:solidFill>
                  <a:schemeClr val="accent6">
                    <a:lumMod val="50000"/>
                  </a:schemeClr>
                </a:solidFill>
              </a:rPr>
              <a:t>Workspace</a:t>
            </a:r>
            <a:r>
              <a:rPr lang="en-US" sz="1400" dirty="0">
                <a:solidFill>
                  <a:schemeClr val="tx1">
                    <a:lumMod val="75000"/>
                    <a:lumOff val="25000"/>
                  </a:schemeClr>
                </a:solidFill>
              </a:rPr>
              <a:t> within the Web App.</a:t>
            </a:r>
          </a:p>
        </p:txBody>
      </p:sp>
      <p:sp>
        <p:nvSpPr>
          <p:cNvPr id="29" name="TextBox 28"/>
          <p:cNvSpPr txBox="1"/>
          <p:nvPr/>
        </p:nvSpPr>
        <p:spPr>
          <a:xfrm>
            <a:off x="672021" y="2520585"/>
            <a:ext cx="1653596" cy="523220"/>
          </a:xfrm>
          <a:prstGeom prst="rect">
            <a:avLst/>
          </a:prstGeom>
          <a:noFill/>
        </p:spPr>
        <p:txBody>
          <a:bodyPr wrap="square" rtlCol="0">
            <a:spAutoFit/>
          </a:bodyPr>
          <a:lstStyle/>
          <a:p>
            <a:r>
              <a:rPr lang="en-US" sz="1400" dirty="0">
                <a:solidFill>
                  <a:schemeClr val="tx1">
                    <a:lumMod val="75000"/>
                    <a:lumOff val="25000"/>
                  </a:schemeClr>
                </a:solidFill>
              </a:rPr>
              <a:t>The Power BI tools will remain…</a:t>
            </a:r>
          </a:p>
        </p:txBody>
      </p:sp>
      <p:sp>
        <p:nvSpPr>
          <p:cNvPr id="30" name="TextBox 29"/>
          <p:cNvSpPr txBox="1"/>
          <p:nvPr/>
        </p:nvSpPr>
        <p:spPr>
          <a:xfrm>
            <a:off x="645334" y="3415174"/>
            <a:ext cx="1792304" cy="738664"/>
          </a:xfrm>
          <a:prstGeom prst="rect">
            <a:avLst/>
          </a:prstGeom>
          <a:noFill/>
        </p:spPr>
        <p:txBody>
          <a:bodyPr wrap="square" rtlCol="0">
            <a:spAutoFit/>
          </a:bodyPr>
          <a:lstStyle/>
          <a:p>
            <a:r>
              <a:rPr lang="en-US" sz="1400" dirty="0">
                <a:solidFill>
                  <a:schemeClr val="tx1">
                    <a:lumMod val="75000"/>
                    <a:lumOff val="25000"/>
                  </a:schemeClr>
                </a:solidFill>
              </a:rPr>
              <a:t>…while a new set of tools will appear at the top of the report.</a:t>
            </a:r>
          </a:p>
        </p:txBody>
      </p:sp>
      <p:grpSp>
        <p:nvGrpSpPr>
          <p:cNvPr id="50" name="Group 49"/>
          <p:cNvGrpSpPr/>
          <p:nvPr/>
        </p:nvGrpSpPr>
        <p:grpSpPr>
          <a:xfrm>
            <a:off x="1741714" y="1462088"/>
            <a:ext cx="1806351" cy="3019196"/>
            <a:chOff x="1741714" y="1462088"/>
            <a:chExt cx="1806351" cy="3019196"/>
          </a:xfrm>
        </p:grpSpPr>
        <p:sp>
          <p:nvSpPr>
            <p:cNvPr id="35" name="Rectangle 34"/>
            <p:cNvSpPr/>
            <p:nvPr/>
          </p:nvSpPr>
          <p:spPr>
            <a:xfrm>
              <a:off x="2553271" y="1462088"/>
              <a:ext cx="994794" cy="3019196"/>
            </a:xfrm>
            <a:prstGeom prst="rect">
              <a:avLst/>
            </a:prstGeom>
            <a:solidFill>
              <a:srgbClr val="FFC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1741714" y="2902060"/>
              <a:ext cx="817479" cy="1"/>
            </a:xfrm>
            <a:prstGeom prst="line">
              <a:avLst/>
            </a:prstGeom>
            <a:ln w="19050">
              <a:solidFill>
                <a:srgbClr val="FFC000"/>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2331144" y="1277906"/>
            <a:ext cx="6741358" cy="2449119"/>
            <a:chOff x="2331144" y="1277906"/>
            <a:chExt cx="6741358" cy="2449119"/>
          </a:xfrm>
        </p:grpSpPr>
        <p:sp>
          <p:nvSpPr>
            <p:cNvPr id="38" name="Rectangle 37"/>
            <p:cNvSpPr/>
            <p:nvPr/>
          </p:nvSpPr>
          <p:spPr>
            <a:xfrm>
              <a:off x="3548065" y="1277906"/>
              <a:ext cx="5524437" cy="184182"/>
            </a:xfrm>
            <a:prstGeom prst="rect">
              <a:avLst/>
            </a:prstGeom>
            <a:solidFill>
              <a:srgbClr val="92D05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2331144" y="3727024"/>
              <a:ext cx="186930" cy="1"/>
            </a:xfrm>
            <a:prstGeom prst="line">
              <a:avLst/>
            </a:prstGeom>
            <a:ln w="19050">
              <a:solidFill>
                <a:schemeClr val="accent3">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503430" y="1371575"/>
              <a:ext cx="1044633" cy="0"/>
            </a:xfrm>
            <a:prstGeom prst="line">
              <a:avLst/>
            </a:prstGeom>
            <a:ln w="19050">
              <a:solidFill>
                <a:schemeClr val="accent3">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503430" y="1371575"/>
              <a:ext cx="0" cy="2355449"/>
            </a:xfrm>
            <a:prstGeom prst="line">
              <a:avLst/>
            </a:prstGeom>
            <a:ln w="19050">
              <a:solidFill>
                <a:schemeClr val="accent3">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18" name="Rounded Rectangle 17"/>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22" name="Picture 21">
            <a:hlinkClick r:id="rId3" action="ppaction://hlinksldjump" tooltip="Home"/>
            <a:hlinkHover r:id="" action="ppaction://noaction" highlightClick="1"/>
            <a:extLst>
              <a:ext uri="{FF2B5EF4-FFF2-40B4-BE49-F238E27FC236}">
                <a16:creationId xmlns:a16="http://schemas.microsoft.com/office/drawing/2014/main" id="{AF59CDC6-0376-9247-B6F2-A034FB185A0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23" name="Picture 22">
            <a:hlinkClick r:id="rId5" action="ppaction://hlinksldjump" tooltip="How Does Power BI Work With Seattle U?"/>
            <a:hlinkHover r:id="" action="ppaction://noaction" highlightClick="1"/>
            <a:extLst>
              <a:ext uri="{FF2B5EF4-FFF2-40B4-BE49-F238E27FC236}">
                <a16:creationId xmlns:a16="http://schemas.microsoft.com/office/drawing/2014/main" id="{A1FC92ED-7721-0445-BDCD-FD8EB31BDEC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24" name="Picture 23">
            <a:hlinkClick r:id="rId7" action="ppaction://hlinksldjump" tooltip="How Do I Navigate Power BI?"/>
            <a:hlinkHover r:id="" action="ppaction://noaction" highlightClick="1"/>
            <a:extLst>
              <a:ext uri="{FF2B5EF4-FFF2-40B4-BE49-F238E27FC236}">
                <a16:creationId xmlns:a16="http://schemas.microsoft.com/office/drawing/2014/main" id="{1E936C00-7795-2240-9916-A89857E2C1D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5" name="Picture 24">
            <a:hlinkClick r:id="rId9" action="ppaction://hlinksldjump" tooltip="End Presentation"/>
            <a:hlinkHover r:id="" action="ppaction://noaction" highlightClick="1"/>
            <a:extLst>
              <a:ext uri="{FF2B5EF4-FFF2-40B4-BE49-F238E27FC236}">
                <a16:creationId xmlns:a16="http://schemas.microsoft.com/office/drawing/2014/main" id="{27D8D010-12B2-BC48-96A4-2F183B97A93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31" name="TextBox 30">
            <a:extLst>
              <a:ext uri="{FF2B5EF4-FFF2-40B4-BE49-F238E27FC236}">
                <a16:creationId xmlns:a16="http://schemas.microsoft.com/office/drawing/2014/main" id="{614D09C9-9F07-BE41-AC7A-DCBFA82C5437}"/>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26" name="Picture 25"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32" name="Group 31"/>
          <p:cNvGrpSpPr/>
          <p:nvPr/>
        </p:nvGrpSpPr>
        <p:grpSpPr>
          <a:xfrm>
            <a:off x="-157418" y="1376979"/>
            <a:ext cx="651627" cy="1566708"/>
            <a:chOff x="-157418" y="1376979"/>
            <a:chExt cx="651627" cy="1566708"/>
          </a:xfrm>
        </p:grpSpPr>
        <p:cxnSp>
          <p:nvCxnSpPr>
            <p:cNvPr id="33" name="Straight Connector 32"/>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40" name="Title 1"/>
          <p:cNvSpPr txBox="1">
            <a:spLocks/>
          </p:cNvSpPr>
          <p:nvPr/>
        </p:nvSpPr>
        <p:spPr>
          <a:xfrm>
            <a:off x="712598" y="341799"/>
            <a:ext cx="7974202" cy="677376"/>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dirty="0"/>
              <a:t>Overview of a POWER BI Report </a:t>
            </a:r>
          </a:p>
        </p:txBody>
      </p:sp>
    </p:spTree>
    <p:extLst>
      <p:ext uri="{BB962C8B-B14F-4D97-AF65-F5344CB8AC3E}">
        <p14:creationId xmlns:p14="http://schemas.microsoft.com/office/powerpoint/2010/main" val="24467584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500"/>
                                        <p:tgtEl>
                                          <p:spTgt spid="5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1+#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ight Triangle 46">
            <a:extLst>
              <a:ext uri="{FF2B5EF4-FFF2-40B4-BE49-F238E27FC236}">
                <a16:creationId xmlns:a16="http://schemas.microsoft.com/office/drawing/2014/main" id="{F8245CCE-5465-984C-8790-AAC8E1C17FA3}"/>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8" name="Title 1"/>
          <p:cNvSpPr txBox="1">
            <a:spLocks/>
          </p:cNvSpPr>
          <p:nvPr/>
        </p:nvSpPr>
        <p:spPr>
          <a:xfrm>
            <a:off x="712598" y="341799"/>
            <a:ext cx="7974202" cy="677376"/>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dirty="0"/>
              <a:t>Sections of a POWER BI Report </a:t>
            </a:r>
          </a:p>
        </p:txBody>
      </p:sp>
      <p:sp>
        <p:nvSpPr>
          <p:cNvPr id="16" name="Title 1"/>
          <p:cNvSpPr txBox="1">
            <a:spLocks/>
          </p:cNvSpPr>
          <p:nvPr/>
        </p:nvSpPr>
        <p:spPr>
          <a:xfrm>
            <a:off x="681570" y="1448249"/>
            <a:ext cx="2976030" cy="833710"/>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1400" dirty="0">
                <a:solidFill>
                  <a:schemeClr val="tx1">
                    <a:lumMod val="75000"/>
                    <a:lumOff val="25000"/>
                  </a:schemeClr>
                </a:solidFill>
                <a:latin typeface="+mn-lt"/>
              </a:rPr>
              <a:t>A Power BI </a:t>
            </a:r>
            <a:r>
              <a:rPr lang="en-US" sz="1400" b="1" dirty="0">
                <a:solidFill>
                  <a:srgbClr val="7030A0"/>
                </a:solidFill>
                <a:latin typeface="+mn-lt"/>
              </a:rPr>
              <a:t>Report</a:t>
            </a:r>
            <a:r>
              <a:rPr lang="en-US" sz="1400" dirty="0">
                <a:latin typeface="+mn-lt"/>
              </a:rPr>
              <a:t> </a:t>
            </a:r>
            <a:r>
              <a:rPr lang="en-US" sz="1400" dirty="0">
                <a:solidFill>
                  <a:schemeClr val="tx1">
                    <a:lumMod val="75000"/>
                    <a:lumOff val="25000"/>
                  </a:schemeClr>
                </a:solidFill>
                <a:latin typeface="+mn-lt"/>
              </a:rPr>
              <a:t>is a collection of visualizations that appear together on one or more pages. </a:t>
            </a:r>
          </a:p>
        </p:txBody>
      </p:sp>
      <p:sp>
        <p:nvSpPr>
          <p:cNvPr id="17" name="Title 1"/>
          <p:cNvSpPr txBox="1">
            <a:spLocks/>
          </p:cNvSpPr>
          <p:nvPr/>
        </p:nvSpPr>
        <p:spPr>
          <a:xfrm>
            <a:off x="681570" y="2545330"/>
            <a:ext cx="2946632" cy="819436"/>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1400" b="1" dirty="0">
                <a:solidFill>
                  <a:srgbClr val="0BC537"/>
                </a:solidFill>
                <a:latin typeface="+mn-lt"/>
              </a:rPr>
              <a:t>Visualizations</a:t>
            </a:r>
            <a:r>
              <a:rPr lang="en-US" sz="1400" dirty="0">
                <a:solidFill>
                  <a:schemeClr val="tx1">
                    <a:lumMod val="75000"/>
                    <a:lumOff val="25000"/>
                  </a:schemeClr>
                </a:solidFill>
                <a:latin typeface="+mn-lt"/>
              </a:rPr>
              <a:t> present data in a simple way that provides context and insight.</a:t>
            </a:r>
          </a:p>
        </p:txBody>
      </p:sp>
      <p:sp>
        <p:nvSpPr>
          <p:cNvPr id="19" name="Title 1"/>
          <p:cNvSpPr txBox="1">
            <a:spLocks/>
          </p:cNvSpPr>
          <p:nvPr/>
        </p:nvSpPr>
        <p:spPr>
          <a:xfrm>
            <a:off x="712598" y="3509202"/>
            <a:ext cx="2945002" cy="799921"/>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1400" b="1" dirty="0">
                <a:solidFill>
                  <a:srgbClr val="FF0000"/>
                </a:solidFill>
                <a:latin typeface="+mn-lt"/>
              </a:rPr>
              <a:t>Slicers</a:t>
            </a:r>
            <a:r>
              <a:rPr lang="en-US" sz="1400" dirty="0">
                <a:solidFill>
                  <a:schemeClr val="tx1">
                    <a:lumMod val="75000"/>
                    <a:lumOff val="25000"/>
                  </a:schemeClr>
                </a:solidFill>
                <a:latin typeface="+mn-lt"/>
              </a:rPr>
              <a:t> let users select and manipulate the way data is visualized within a report.</a:t>
            </a:r>
          </a:p>
        </p:txBody>
      </p:sp>
      <p:pic>
        <p:nvPicPr>
          <p:cNvPr id="26" name="Picture 2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57600" y="1231016"/>
            <a:ext cx="5347503" cy="3022875"/>
          </a:xfrm>
          <a:prstGeom prst="rect">
            <a:avLst/>
          </a:prstGeom>
          <a:ln>
            <a:solidFill>
              <a:schemeClr val="tx1"/>
            </a:solidFill>
          </a:ln>
          <a:effectLst>
            <a:outerShdw blurRad="50800" dist="38100" dir="2700000" algn="tl" rotWithShape="0">
              <a:prstClr val="black">
                <a:alpha val="40000"/>
              </a:prstClr>
            </a:outerShdw>
          </a:effectLst>
        </p:spPr>
      </p:pic>
      <p:grpSp>
        <p:nvGrpSpPr>
          <p:cNvPr id="52" name="Group 51"/>
          <p:cNvGrpSpPr/>
          <p:nvPr/>
        </p:nvGrpSpPr>
        <p:grpSpPr>
          <a:xfrm>
            <a:off x="1730980" y="1019175"/>
            <a:ext cx="7341583" cy="3308985"/>
            <a:chOff x="1730980" y="1019175"/>
            <a:chExt cx="7341583" cy="3308985"/>
          </a:xfrm>
        </p:grpSpPr>
        <p:sp>
          <p:nvSpPr>
            <p:cNvPr id="3" name="Rectangle 2"/>
            <p:cNvSpPr/>
            <p:nvPr/>
          </p:nvSpPr>
          <p:spPr>
            <a:xfrm>
              <a:off x="3576576" y="1158240"/>
              <a:ext cx="5495987" cy="3169920"/>
            </a:xfrm>
            <a:prstGeom prst="rect">
              <a:avLst/>
            </a:prstGeom>
            <a:noFill/>
            <a:ln w="19050">
              <a:solidFill>
                <a:srgbClr val="7030A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1730980" y="1019175"/>
              <a:ext cx="4600371" cy="518095"/>
              <a:chOff x="1730980" y="1019175"/>
              <a:chExt cx="4600371" cy="518095"/>
            </a:xfrm>
          </p:grpSpPr>
          <p:cxnSp>
            <p:nvCxnSpPr>
              <p:cNvPr id="5" name="Straight Connector 4"/>
              <p:cNvCxnSpPr>
                <a:stCxn id="3" idx="0"/>
              </p:cNvCxnSpPr>
              <p:nvPr/>
            </p:nvCxnSpPr>
            <p:spPr>
              <a:xfrm flipV="1">
                <a:off x="6324570" y="1019175"/>
                <a:ext cx="30" cy="139065"/>
              </a:xfrm>
              <a:prstGeom prst="line">
                <a:avLst/>
              </a:prstGeom>
              <a:ln w="19050">
                <a:solidFill>
                  <a:srgbClr val="7030A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737360" y="1019176"/>
                <a:ext cx="0" cy="518094"/>
              </a:xfrm>
              <a:prstGeom prst="line">
                <a:avLst/>
              </a:prstGeom>
              <a:ln w="19050">
                <a:solidFill>
                  <a:srgbClr val="7030A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730980" y="1019175"/>
                <a:ext cx="4600371" cy="0"/>
              </a:xfrm>
              <a:prstGeom prst="line">
                <a:avLst/>
              </a:prstGeom>
              <a:ln w="19050">
                <a:solidFill>
                  <a:srgbClr val="7030A0"/>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11" name="Rectangle 10"/>
          <p:cNvSpPr/>
          <p:nvPr/>
        </p:nvSpPr>
        <p:spPr>
          <a:xfrm>
            <a:off x="3663950" y="1231016"/>
            <a:ext cx="5334401" cy="3022875"/>
          </a:xfrm>
          <a:prstGeom prst="rect">
            <a:avLst/>
          </a:prstGeom>
          <a:solidFill>
            <a:schemeClr val="bg1">
              <a:alpha val="8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p:cNvGrpSpPr/>
          <p:nvPr/>
        </p:nvGrpSpPr>
        <p:grpSpPr>
          <a:xfrm>
            <a:off x="1058685" y="2484993"/>
            <a:ext cx="7861541" cy="1617666"/>
            <a:chOff x="1058685" y="2484993"/>
            <a:chExt cx="7861541" cy="1617666"/>
          </a:xfrm>
        </p:grpSpPr>
        <p:sp>
          <p:nvSpPr>
            <p:cNvPr id="20" name="Rectangle 19"/>
            <p:cNvSpPr/>
            <p:nvPr/>
          </p:nvSpPr>
          <p:spPr>
            <a:xfrm>
              <a:off x="6746113" y="2769688"/>
              <a:ext cx="2174113" cy="1332971"/>
            </a:xfrm>
            <a:prstGeom prst="rect">
              <a:avLst/>
            </a:prstGeom>
            <a:solidFill>
              <a:srgbClr val="0BC537">
                <a:alpha val="10000"/>
              </a:srgbClr>
            </a:solidFill>
            <a:ln w="19050">
              <a:solidFill>
                <a:srgbClr val="0BC537"/>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grpSp>
          <p:nvGrpSpPr>
            <p:cNvPr id="25" name="Group 24"/>
            <p:cNvGrpSpPr/>
            <p:nvPr/>
          </p:nvGrpSpPr>
          <p:grpSpPr>
            <a:xfrm>
              <a:off x="1058685" y="2484993"/>
              <a:ext cx="6774485" cy="284695"/>
              <a:chOff x="1730980" y="1638073"/>
              <a:chExt cx="6774485" cy="313532"/>
            </a:xfrm>
          </p:grpSpPr>
          <p:cxnSp>
            <p:nvCxnSpPr>
              <p:cNvPr id="27" name="Straight Connector 26"/>
              <p:cNvCxnSpPr>
                <a:stCxn id="20" idx="0"/>
              </p:cNvCxnSpPr>
              <p:nvPr/>
            </p:nvCxnSpPr>
            <p:spPr>
              <a:xfrm flipV="1">
                <a:off x="8505465" y="1648563"/>
                <a:ext cx="0" cy="303042"/>
              </a:xfrm>
              <a:prstGeom prst="line">
                <a:avLst/>
              </a:prstGeom>
              <a:ln w="19050">
                <a:solidFill>
                  <a:srgbClr val="0BC537"/>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732568" y="1638073"/>
                <a:ext cx="30" cy="139066"/>
              </a:xfrm>
              <a:prstGeom prst="line">
                <a:avLst/>
              </a:prstGeom>
              <a:ln w="19050">
                <a:solidFill>
                  <a:srgbClr val="0BC537"/>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730980" y="1638073"/>
                <a:ext cx="6767733" cy="0"/>
              </a:xfrm>
              <a:prstGeom prst="line">
                <a:avLst/>
              </a:prstGeom>
              <a:ln w="19050">
                <a:solidFill>
                  <a:srgbClr val="0BC537"/>
                </a:solidFill>
                <a:prstDash val="sysDash"/>
              </a:ln>
              <a:effectLst/>
            </p:spPr>
            <p:style>
              <a:lnRef idx="2">
                <a:schemeClr val="accent1"/>
              </a:lnRef>
              <a:fillRef idx="0">
                <a:schemeClr val="accent1"/>
              </a:fillRef>
              <a:effectRef idx="1">
                <a:schemeClr val="accent1"/>
              </a:effectRef>
              <a:fontRef idx="minor">
                <a:schemeClr val="tx1"/>
              </a:fontRef>
            </p:style>
          </p:cxnSp>
        </p:grpSp>
      </p:grpSp>
      <p:grpSp>
        <p:nvGrpSpPr>
          <p:cNvPr id="79" name="Group 78"/>
          <p:cNvGrpSpPr/>
          <p:nvPr/>
        </p:nvGrpSpPr>
        <p:grpSpPr>
          <a:xfrm>
            <a:off x="1031915" y="1464251"/>
            <a:ext cx="7769185" cy="2063912"/>
            <a:chOff x="1031915" y="1464251"/>
            <a:chExt cx="7769185" cy="2063912"/>
          </a:xfrm>
        </p:grpSpPr>
        <p:grpSp>
          <p:nvGrpSpPr>
            <p:cNvPr id="54" name="Group 53"/>
            <p:cNvGrpSpPr/>
            <p:nvPr/>
          </p:nvGrpSpPr>
          <p:grpSpPr>
            <a:xfrm>
              <a:off x="1031915" y="1464251"/>
              <a:ext cx="7769185" cy="2063912"/>
              <a:chOff x="1031915" y="1464251"/>
              <a:chExt cx="7769185" cy="2063912"/>
            </a:xfrm>
          </p:grpSpPr>
          <p:grpSp>
            <p:nvGrpSpPr>
              <p:cNvPr id="46" name="Group 45"/>
              <p:cNvGrpSpPr/>
              <p:nvPr/>
            </p:nvGrpSpPr>
            <p:grpSpPr>
              <a:xfrm>
                <a:off x="3794760" y="1464251"/>
                <a:ext cx="5006340" cy="1868663"/>
                <a:chOff x="3794760" y="1464251"/>
                <a:chExt cx="5006340" cy="1868663"/>
              </a:xfrm>
            </p:grpSpPr>
            <p:cxnSp>
              <p:nvCxnSpPr>
                <p:cNvPr id="30" name="Straight Connector 29"/>
                <p:cNvCxnSpPr/>
                <p:nvPr/>
              </p:nvCxnSpPr>
              <p:spPr>
                <a:xfrm>
                  <a:off x="4629532" y="1480126"/>
                  <a:ext cx="4171568" cy="0"/>
                </a:xfrm>
                <a:prstGeom prst="line">
                  <a:avLst/>
                </a:prstGeom>
                <a:ln w="1905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628579" y="1800166"/>
                  <a:ext cx="4172521" cy="0"/>
                </a:xfrm>
                <a:prstGeom prst="line">
                  <a:avLst/>
                </a:prstGeom>
                <a:ln w="1905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3794760" y="1632208"/>
                  <a:ext cx="0" cy="1700706"/>
                </a:xfrm>
                <a:prstGeom prst="line">
                  <a:avLst/>
                </a:prstGeom>
                <a:ln w="1905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8801100" y="1464251"/>
                  <a:ext cx="0" cy="335915"/>
                </a:xfrm>
                <a:prstGeom prst="line">
                  <a:avLst/>
                </a:prstGeom>
                <a:ln w="1905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49" name="Straight Connector 48"/>
              <p:cNvCxnSpPr/>
              <p:nvPr/>
            </p:nvCxnSpPr>
            <p:spPr>
              <a:xfrm flipV="1">
                <a:off x="1031915" y="3332914"/>
                <a:ext cx="4818" cy="195249"/>
              </a:xfrm>
              <a:prstGeom prst="line">
                <a:avLst/>
              </a:prstGeom>
              <a:ln w="1905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044171" y="3332914"/>
                <a:ext cx="2742455" cy="0"/>
              </a:xfrm>
              <a:prstGeom prst="line">
                <a:avLst/>
              </a:prstGeom>
              <a:ln w="1905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70" name="Straight Connector 69"/>
            <p:cNvCxnSpPr/>
            <p:nvPr/>
          </p:nvCxnSpPr>
          <p:spPr>
            <a:xfrm flipV="1">
              <a:off x="4628579" y="1471852"/>
              <a:ext cx="0" cy="328314"/>
            </a:xfrm>
            <a:prstGeom prst="line">
              <a:avLst/>
            </a:prstGeom>
            <a:ln w="1905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790183" y="1632208"/>
              <a:ext cx="843159" cy="0"/>
            </a:xfrm>
            <a:prstGeom prst="line">
              <a:avLst/>
            </a:prstGeom>
            <a:ln w="1905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36" name="Rounded Rectangle 35"/>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40" name="Picture 39">
            <a:hlinkClick r:id="rId3" action="ppaction://hlinksldjump" tooltip="Home"/>
            <a:hlinkHover r:id="" action="ppaction://noaction" highlightClick="1"/>
            <a:extLst>
              <a:ext uri="{FF2B5EF4-FFF2-40B4-BE49-F238E27FC236}">
                <a16:creationId xmlns:a16="http://schemas.microsoft.com/office/drawing/2014/main" id="{57A65723-626A-7B49-A21F-EF133528BEC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42" name="Picture 41">
            <a:hlinkClick r:id="rId5" action="ppaction://hlinksldjump" tooltip="How Does Power BI Work With Seattle U?"/>
            <a:hlinkHover r:id="" action="ppaction://noaction" highlightClick="1"/>
            <a:extLst>
              <a:ext uri="{FF2B5EF4-FFF2-40B4-BE49-F238E27FC236}">
                <a16:creationId xmlns:a16="http://schemas.microsoft.com/office/drawing/2014/main" id="{8CBBCB42-872A-8C4C-8001-E7D244B0EC0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43" name="Picture 42">
            <a:hlinkClick r:id="rId7" action="ppaction://hlinksldjump" tooltip="How Do I Navigate Power BI?"/>
            <a:hlinkHover r:id="" action="ppaction://noaction" highlightClick="1"/>
            <a:extLst>
              <a:ext uri="{FF2B5EF4-FFF2-40B4-BE49-F238E27FC236}">
                <a16:creationId xmlns:a16="http://schemas.microsoft.com/office/drawing/2014/main" id="{771EFF29-B6A1-0243-A82C-F57BE14DA95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44" name="Picture 43">
            <a:hlinkClick r:id="rId9" action="ppaction://hlinksldjump" tooltip="End Presentation"/>
            <a:hlinkHover r:id="" action="ppaction://noaction" highlightClick="1"/>
            <a:extLst>
              <a:ext uri="{FF2B5EF4-FFF2-40B4-BE49-F238E27FC236}">
                <a16:creationId xmlns:a16="http://schemas.microsoft.com/office/drawing/2014/main" id="{46431EFF-289F-B841-B9BF-2DCCBAA8F9C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48" name="TextBox 47">
            <a:extLst>
              <a:ext uri="{FF2B5EF4-FFF2-40B4-BE49-F238E27FC236}">
                <a16:creationId xmlns:a16="http://schemas.microsoft.com/office/drawing/2014/main" id="{5761B465-1546-944A-9FAE-9FCB6DB8D4DA}"/>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45" name="Picture 44"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51" name="Group 50"/>
          <p:cNvGrpSpPr/>
          <p:nvPr/>
        </p:nvGrpSpPr>
        <p:grpSpPr>
          <a:xfrm>
            <a:off x="-157418" y="1376979"/>
            <a:ext cx="651627" cy="1566708"/>
            <a:chOff x="-157418" y="1376979"/>
            <a:chExt cx="651627" cy="1566708"/>
          </a:xfrm>
        </p:grpSpPr>
        <p:cxnSp>
          <p:nvCxnSpPr>
            <p:cNvPr id="55" name="Straight Connector 54"/>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6286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fade">
                                      <p:cBhvr>
                                        <p:cTn id="30" dur="500"/>
                                        <p:tgtEl>
                                          <p:spTgt spid="79"/>
                                        </p:tgtEl>
                                      </p:cBhvr>
                                    </p:animEffect>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1+#ppt_w/2"/>
                                          </p:val>
                                        </p:tav>
                                        <p:tav tm="100000">
                                          <p:val>
                                            <p:strVal val="#ppt_x"/>
                                          </p:val>
                                        </p:tav>
                                      </p:tavLst>
                                    </p:anim>
                                    <p:anim calcmode="lin" valueType="num">
                                      <p:cBhvr additive="base">
                                        <p:cTn id="35"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11" grpId="0" animBg="1"/>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ight Triangle 45">
            <a:extLst>
              <a:ext uri="{FF2B5EF4-FFF2-40B4-BE49-F238E27FC236}">
                <a16:creationId xmlns:a16="http://schemas.microsoft.com/office/drawing/2014/main" id="{35739E53-38DF-E94C-89BA-C579661444CF}"/>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8" name="Title 1"/>
          <p:cNvSpPr txBox="1">
            <a:spLocks/>
          </p:cNvSpPr>
          <p:nvPr/>
        </p:nvSpPr>
        <p:spPr>
          <a:xfrm>
            <a:off x="765672" y="341799"/>
            <a:ext cx="7921128" cy="677376"/>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dirty="0"/>
              <a:t>Applying Slicers to the Report</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l="15355" t="6156" r="2554"/>
          <a:stretch/>
        </p:blipFill>
        <p:spPr>
          <a:xfrm>
            <a:off x="3070860" y="1162052"/>
            <a:ext cx="5873115" cy="3517699"/>
          </a:xfrm>
          <a:prstGeom prst="rect">
            <a:avLst/>
          </a:prstGeom>
          <a:ln>
            <a:solidFill>
              <a:schemeClr val="tx1"/>
            </a:solidFill>
          </a:ln>
          <a:effectLst>
            <a:outerShdw blurRad="50800" dist="38100" dir="2700000" algn="tl" rotWithShape="0">
              <a:prstClr val="black">
                <a:alpha val="40000"/>
              </a:prstClr>
            </a:outerShdw>
          </a:effectLst>
        </p:spPr>
      </p:pic>
      <p:sp>
        <p:nvSpPr>
          <p:cNvPr id="17" name="Title 1"/>
          <p:cNvSpPr txBox="1">
            <a:spLocks/>
          </p:cNvSpPr>
          <p:nvPr/>
        </p:nvSpPr>
        <p:spPr>
          <a:xfrm>
            <a:off x="765671" y="2032457"/>
            <a:ext cx="2299765" cy="532945"/>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1400" dirty="0">
                <a:solidFill>
                  <a:schemeClr val="tx1">
                    <a:lumMod val="75000"/>
                    <a:lumOff val="25000"/>
                  </a:schemeClr>
                </a:solidFill>
                <a:latin typeface="+mn-lt"/>
              </a:rPr>
              <a:t>The </a:t>
            </a:r>
            <a:r>
              <a:rPr lang="en-US" sz="1400" b="1" dirty="0">
                <a:solidFill>
                  <a:srgbClr val="FF0000"/>
                </a:solidFill>
                <a:latin typeface="+mn-lt"/>
              </a:rPr>
              <a:t>slicers</a:t>
            </a:r>
            <a:r>
              <a:rPr lang="en-US" sz="1400" dirty="0">
                <a:solidFill>
                  <a:schemeClr val="tx1">
                    <a:lumMod val="75000"/>
                    <a:lumOff val="25000"/>
                  </a:schemeClr>
                </a:solidFill>
                <a:latin typeface="+mn-lt"/>
              </a:rPr>
              <a:t> </a:t>
            </a:r>
            <a:r>
              <a:rPr lang="en-US" sz="1400" b="1" dirty="0">
                <a:solidFill>
                  <a:schemeClr val="tx1">
                    <a:lumMod val="75000"/>
                    <a:lumOff val="25000"/>
                  </a:schemeClr>
                </a:solidFill>
                <a:latin typeface="+mn-lt"/>
              </a:rPr>
              <a:t>Fall</a:t>
            </a:r>
            <a:r>
              <a:rPr lang="en-US" sz="1400" dirty="0">
                <a:solidFill>
                  <a:schemeClr val="tx1">
                    <a:lumMod val="75000"/>
                    <a:lumOff val="25000"/>
                  </a:schemeClr>
                </a:solidFill>
                <a:latin typeface="+mn-lt"/>
              </a:rPr>
              <a:t> and </a:t>
            </a:r>
            <a:r>
              <a:rPr lang="en-US" sz="1400" b="1" dirty="0">
                <a:solidFill>
                  <a:schemeClr val="tx1">
                    <a:lumMod val="75000"/>
                    <a:lumOff val="25000"/>
                  </a:schemeClr>
                </a:solidFill>
                <a:latin typeface="+mn-lt"/>
              </a:rPr>
              <a:t>2018-2019</a:t>
            </a:r>
            <a:r>
              <a:rPr lang="en-US" sz="1400" dirty="0">
                <a:solidFill>
                  <a:schemeClr val="tx1">
                    <a:lumMod val="75000"/>
                    <a:lumOff val="25000"/>
                  </a:schemeClr>
                </a:solidFill>
                <a:latin typeface="+mn-lt"/>
              </a:rPr>
              <a:t> have been currently.</a:t>
            </a:r>
          </a:p>
        </p:txBody>
      </p:sp>
      <p:sp>
        <p:nvSpPr>
          <p:cNvPr id="18" name="Title 1"/>
          <p:cNvSpPr txBox="1">
            <a:spLocks/>
          </p:cNvSpPr>
          <p:nvPr/>
        </p:nvSpPr>
        <p:spPr>
          <a:xfrm>
            <a:off x="765672" y="1152529"/>
            <a:ext cx="2742392" cy="666295"/>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1400" dirty="0">
                <a:solidFill>
                  <a:schemeClr val="tx1">
                    <a:lumMod val="75000"/>
                    <a:lumOff val="25000"/>
                  </a:schemeClr>
                </a:solidFill>
                <a:latin typeface="+mn-lt"/>
              </a:rPr>
              <a:t>Clicking on a </a:t>
            </a:r>
            <a:r>
              <a:rPr lang="en-US" sz="1400" b="1" dirty="0">
                <a:solidFill>
                  <a:srgbClr val="FF0000"/>
                </a:solidFill>
                <a:latin typeface="+mn-lt"/>
              </a:rPr>
              <a:t>slicer</a:t>
            </a:r>
            <a:r>
              <a:rPr lang="en-US" sz="1400" dirty="0">
                <a:solidFill>
                  <a:schemeClr val="tx1">
                    <a:lumMod val="75000"/>
                    <a:lumOff val="25000"/>
                  </a:schemeClr>
                </a:solidFill>
                <a:latin typeface="+mn-lt"/>
              </a:rPr>
              <a:t> </a:t>
            </a:r>
          </a:p>
          <a:p>
            <a:pPr algn="l"/>
            <a:r>
              <a:rPr lang="en-US" sz="1400" dirty="0">
                <a:solidFill>
                  <a:schemeClr val="tx1">
                    <a:lumMod val="75000"/>
                    <a:lumOff val="25000"/>
                  </a:schemeClr>
                </a:solidFill>
                <a:latin typeface="+mn-lt"/>
              </a:rPr>
              <a:t>changes how data </a:t>
            </a:r>
          </a:p>
          <a:p>
            <a:pPr algn="l"/>
            <a:r>
              <a:rPr lang="en-US" sz="1400" dirty="0">
                <a:solidFill>
                  <a:schemeClr val="tx1">
                    <a:lumMod val="75000"/>
                    <a:lumOff val="25000"/>
                  </a:schemeClr>
                </a:solidFill>
                <a:latin typeface="+mn-lt"/>
              </a:rPr>
              <a:t>appears in a </a:t>
            </a:r>
            <a:r>
              <a:rPr lang="en-US" sz="1400" b="1" dirty="0">
                <a:solidFill>
                  <a:srgbClr val="0BC537"/>
                </a:solidFill>
                <a:latin typeface="+mn-lt"/>
              </a:rPr>
              <a:t>visualization</a:t>
            </a:r>
            <a:r>
              <a:rPr lang="en-US" sz="1400" dirty="0">
                <a:solidFill>
                  <a:schemeClr val="tx1">
                    <a:lumMod val="75000"/>
                    <a:lumOff val="25000"/>
                  </a:schemeClr>
                </a:solidFill>
                <a:latin typeface="+mn-lt"/>
              </a:rPr>
              <a:t>.</a:t>
            </a:r>
          </a:p>
        </p:txBody>
      </p:sp>
      <p:sp>
        <p:nvSpPr>
          <p:cNvPr id="19" name="Title 1"/>
          <p:cNvSpPr txBox="1">
            <a:spLocks/>
          </p:cNvSpPr>
          <p:nvPr/>
        </p:nvSpPr>
        <p:spPr>
          <a:xfrm>
            <a:off x="765671" y="2779035"/>
            <a:ext cx="2233451" cy="675820"/>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1400" dirty="0">
                <a:solidFill>
                  <a:schemeClr val="tx1">
                    <a:lumMod val="75000"/>
                    <a:lumOff val="25000"/>
                  </a:schemeClr>
                </a:solidFill>
                <a:latin typeface="+mn-lt"/>
              </a:rPr>
              <a:t>Select the </a:t>
            </a:r>
            <a:r>
              <a:rPr lang="en-US" sz="1400" b="1" dirty="0">
                <a:solidFill>
                  <a:srgbClr val="FF0000"/>
                </a:solidFill>
                <a:latin typeface="+mn-lt"/>
              </a:rPr>
              <a:t>slicer</a:t>
            </a:r>
            <a:r>
              <a:rPr lang="en-US" sz="1400" dirty="0">
                <a:solidFill>
                  <a:schemeClr val="tx1">
                    <a:lumMod val="75000"/>
                    <a:lumOff val="25000"/>
                  </a:schemeClr>
                </a:solidFill>
                <a:latin typeface="+mn-lt"/>
              </a:rPr>
              <a:t> </a:t>
            </a:r>
            <a:r>
              <a:rPr lang="en-US" sz="1400" b="1" dirty="0">
                <a:solidFill>
                  <a:srgbClr val="FFC000"/>
                </a:solidFill>
                <a:latin typeface="+mn-lt"/>
              </a:rPr>
              <a:t>Winter</a:t>
            </a:r>
            <a:r>
              <a:rPr lang="en-US" sz="1400" dirty="0">
                <a:solidFill>
                  <a:schemeClr val="tx1">
                    <a:lumMod val="75000"/>
                    <a:lumOff val="25000"/>
                  </a:schemeClr>
                </a:solidFill>
                <a:latin typeface="+mn-lt"/>
              </a:rPr>
              <a:t> to adjust the data being </a:t>
            </a:r>
            <a:r>
              <a:rPr lang="en-US" sz="1400" b="1" dirty="0">
                <a:solidFill>
                  <a:srgbClr val="0BC537"/>
                </a:solidFill>
                <a:latin typeface="+mn-lt"/>
              </a:rPr>
              <a:t>visualized</a:t>
            </a:r>
            <a:r>
              <a:rPr lang="en-US" sz="1400" dirty="0">
                <a:solidFill>
                  <a:schemeClr val="tx1">
                    <a:lumMod val="75000"/>
                    <a:lumOff val="25000"/>
                  </a:schemeClr>
                </a:solidFill>
                <a:latin typeface="+mn-lt"/>
              </a:rPr>
              <a:t>.</a:t>
            </a:r>
          </a:p>
        </p:txBody>
      </p:sp>
      <p:pic>
        <p:nvPicPr>
          <p:cNvPr id="28" name="Picture 2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65437" y="1363780"/>
            <a:ext cx="5878538" cy="3315971"/>
          </a:xfrm>
          <a:prstGeom prst="rect">
            <a:avLst/>
          </a:prstGeom>
        </p:spPr>
      </p:pic>
      <p:sp>
        <p:nvSpPr>
          <p:cNvPr id="30" name="Title 1"/>
          <p:cNvSpPr txBox="1">
            <a:spLocks/>
          </p:cNvSpPr>
          <p:nvPr/>
        </p:nvSpPr>
        <p:spPr>
          <a:xfrm>
            <a:off x="765670" y="3668487"/>
            <a:ext cx="2225179" cy="690044"/>
          </a:xfrm>
          <a:prstGeom prst="rect">
            <a:avLst/>
          </a:prstGeom>
          <a:solidFill>
            <a:schemeClr val="bg1">
              <a:alpha val="20000"/>
            </a:schemeClr>
          </a:solidFill>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1400" dirty="0">
                <a:solidFill>
                  <a:schemeClr val="tx1">
                    <a:lumMod val="75000"/>
                    <a:lumOff val="25000"/>
                  </a:schemeClr>
                </a:solidFill>
                <a:latin typeface="+mn-lt"/>
              </a:rPr>
              <a:t>The title on the report will also change with the application of a new </a:t>
            </a:r>
            <a:r>
              <a:rPr lang="en-US" sz="1400" b="1" dirty="0">
                <a:solidFill>
                  <a:srgbClr val="FF0000"/>
                </a:solidFill>
                <a:latin typeface="+mn-lt"/>
              </a:rPr>
              <a:t>slicer</a:t>
            </a:r>
            <a:r>
              <a:rPr lang="en-US" sz="1400" dirty="0">
                <a:solidFill>
                  <a:schemeClr val="tx1">
                    <a:lumMod val="75000"/>
                    <a:lumOff val="25000"/>
                  </a:schemeClr>
                </a:solidFill>
                <a:latin typeface="+mn-lt"/>
              </a:rPr>
              <a:t>.</a:t>
            </a:r>
          </a:p>
        </p:txBody>
      </p:sp>
      <p:grpSp>
        <p:nvGrpSpPr>
          <p:cNvPr id="44" name="Group 43"/>
          <p:cNvGrpSpPr/>
          <p:nvPr/>
        </p:nvGrpSpPr>
        <p:grpSpPr>
          <a:xfrm>
            <a:off x="2764632" y="1461055"/>
            <a:ext cx="2416968" cy="1472645"/>
            <a:chOff x="2764632" y="1461055"/>
            <a:chExt cx="2416968" cy="1472645"/>
          </a:xfrm>
        </p:grpSpPr>
        <p:grpSp>
          <p:nvGrpSpPr>
            <p:cNvPr id="29" name="Group 28"/>
            <p:cNvGrpSpPr/>
            <p:nvPr/>
          </p:nvGrpSpPr>
          <p:grpSpPr>
            <a:xfrm>
              <a:off x="2764632" y="1461055"/>
              <a:ext cx="2250281" cy="1472645"/>
              <a:chOff x="2764632" y="1461055"/>
              <a:chExt cx="2250281" cy="1472645"/>
            </a:xfrm>
          </p:grpSpPr>
          <p:cxnSp>
            <p:nvCxnSpPr>
              <p:cNvPr id="20" name="Straight Connector 19"/>
              <p:cNvCxnSpPr/>
              <p:nvPr/>
            </p:nvCxnSpPr>
            <p:spPr>
              <a:xfrm>
                <a:off x="2933700" y="1461055"/>
                <a:ext cx="2081212" cy="0"/>
              </a:xfrm>
              <a:prstGeom prst="line">
                <a:avLst/>
              </a:prstGeom>
              <a:ln w="12700">
                <a:solidFill>
                  <a:srgbClr val="FFC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3" idx="0"/>
              </p:cNvCxnSpPr>
              <p:nvPr/>
            </p:nvCxnSpPr>
            <p:spPr>
              <a:xfrm flipV="1">
                <a:off x="5014913" y="1461055"/>
                <a:ext cx="0" cy="205820"/>
              </a:xfrm>
              <a:prstGeom prst="line">
                <a:avLst/>
              </a:prstGeom>
              <a:ln w="12700">
                <a:solidFill>
                  <a:srgbClr val="FFC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2933700" y="1461056"/>
                <a:ext cx="0" cy="1472644"/>
              </a:xfrm>
              <a:prstGeom prst="line">
                <a:avLst/>
              </a:prstGeom>
              <a:ln w="12700">
                <a:solidFill>
                  <a:srgbClr val="FFC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764632" y="2933700"/>
                <a:ext cx="176212" cy="0"/>
              </a:xfrm>
              <a:prstGeom prst="line">
                <a:avLst/>
              </a:prstGeom>
              <a:ln w="12700">
                <a:solidFill>
                  <a:srgbClr val="FFC000"/>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3" name="Trigger - Winter Box"/>
            <p:cNvSpPr/>
            <p:nvPr/>
          </p:nvSpPr>
          <p:spPr>
            <a:xfrm>
              <a:off x="4848225" y="1666875"/>
              <a:ext cx="333375" cy="295278"/>
            </a:xfrm>
            <a:prstGeom prst="rect">
              <a:avLst/>
            </a:prstGeom>
            <a:solidFill>
              <a:schemeClr val="bg1">
                <a:alpha val="0"/>
              </a:schemeClr>
            </a:solid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2845594" y="1019175"/>
            <a:ext cx="4393406" cy="3043170"/>
            <a:chOff x="2845594" y="1019175"/>
            <a:chExt cx="4393406" cy="3043170"/>
          </a:xfrm>
        </p:grpSpPr>
        <p:sp>
          <p:nvSpPr>
            <p:cNvPr id="31" name="Rectangle 30"/>
            <p:cNvSpPr/>
            <p:nvPr/>
          </p:nvSpPr>
          <p:spPr>
            <a:xfrm>
              <a:off x="4743450" y="1373303"/>
              <a:ext cx="2495550" cy="278254"/>
            </a:xfrm>
            <a:prstGeom prst="rect">
              <a:avLst/>
            </a:prstGeom>
            <a:solidFill>
              <a:srgbClr val="7030A0">
                <a:alpha val="20000"/>
              </a:srgbClr>
            </a:solidFill>
            <a:ln w="12700">
              <a:solidFill>
                <a:srgbClr val="7030A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2990850" y="1019175"/>
              <a:ext cx="0" cy="3043170"/>
            </a:xfrm>
            <a:prstGeom prst="line">
              <a:avLst/>
            </a:prstGeom>
            <a:ln w="12700">
              <a:solidFill>
                <a:srgbClr val="7030A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6004706" y="1019175"/>
              <a:ext cx="0" cy="344605"/>
            </a:xfrm>
            <a:prstGeom prst="line">
              <a:avLst/>
            </a:prstGeom>
            <a:ln w="12700">
              <a:solidFill>
                <a:srgbClr val="7030A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990850" y="1019175"/>
              <a:ext cx="3013856" cy="0"/>
            </a:xfrm>
            <a:prstGeom prst="line">
              <a:avLst/>
            </a:prstGeom>
            <a:ln w="12700">
              <a:solidFill>
                <a:srgbClr val="7030A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845594" y="4062345"/>
              <a:ext cx="145256" cy="0"/>
            </a:xfrm>
            <a:prstGeom prst="line">
              <a:avLst/>
            </a:prstGeom>
            <a:ln w="12700">
              <a:solidFill>
                <a:srgbClr val="7030A0"/>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25" name="Rounded Rectangle 24"/>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38" name="Picture 37">
            <a:hlinkClick r:id="rId4" action="ppaction://hlinksldjump" tooltip="Home"/>
            <a:hlinkHover r:id="" action="ppaction://noaction" highlightClick="1"/>
            <a:extLst>
              <a:ext uri="{FF2B5EF4-FFF2-40B4-BE49-F238E27FC236}">
                <a16:creationId xmlns:a16="http://schemas.microsoft.com/office/drawing/2014/main" id="{99CAE2A2-E8E7-984E-9C1A-3BD0CDC74CE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39" name="Picture 38">
            <a:hlinkClick r:id="rId6" action="ppaction://hlinksldjump" tooltip="How Does Power BI Work With Seattle U?"/>
            <a:hlinkHover r:id="" action="ppaction://noaction" highlightClick="1"/>
            <a:extLst>
              <a:ext uri="{FF2B5EF4-FFF2-40B4-BE49-F238E27FC236}">
                <a16:creationId xmlns:a16="http://schemas.microsoft.com/office/drawing/2014/main" id="{048F159B-C848-7149-9F50-4B476E362B6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40" name="Picture 39">
            <a:hlinkClick r:id="rId8" action="ppaction://hlinksldjump" tooltip="How Do I Navigate Power BI?"/>
            <a:hlinkHover r:id="" action="ppaction://noaction" highlightClick="1"/>
            <a:extLst>
              <a:ext uri="{FF2B5EF4-FFF2-40B4-BE49-F238E27FC236}">
                <a16:creationId xmlns:a16="http://schemas.microsoft.com/office/drawing/2014/main" id="{DE1ECEEB-BEDB-2D4F-B975-D50667197AC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42" name="Picture 41">
            <a:hlinkClick r:id="rId10" action="ppaction://hlinksldjump" tooltip="End Presentation"/>
            <a:hlinkHover r:id="" action="ppaction://noaction" highlightClick="1"/>
            <a:extLst>
              <a:ext uri="{FF2B5EF4-FFF2-40B4-BE49-F238E27FC236}">
                <a16:creationId xmlns:a16="http://schemas.microsoft.com/office/drawing/2014/main" id="{B304F9E8-BC89-044C-A7F3-EADB4063A16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47" name="TextBox 46">
            <a:extLst>
              <a:ext uri="{FF2B5EF4-FFF2-40B4-BE49-F238E27FC236}">
                <a16:creationId xmlns:a16="http://schemas.microsoft.com/office/drawing/2014/main" id="{CCDC57FA-E5D0-CF4C-85FC-0329D0EFCF7F}"/>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33" name="Picture 32"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35" name="Group 34"/>
          <p:cNvGrpSpPr/>
          <p:nvPr/>
        </p:nvGrpSpPr>
        <p:grpSpPr>
          <a:xfrm>
            <a:off x="-157418" y="1376979"/>
            <a:ext cx="651627" cy="1566708"/>
            <a:chOff x="-157418" y="1376979"/>
            <a:chExt cx="651627" cy="1566708"/>
          </a:xfrm>
        </p:grpSpPr>
        <p:cxnSp>
          <p:nvCxnSpPr>
            <p:cNvPr id="37" name="Straight Connector 36"/>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046420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4"/>
                    </p:tgtEl>
                  </p:cond>
                </p:stCondLst>
                <p:endSync evt="end" delay="0">
                  <p:rtn val="all"/>
                </p:endSync>
                <p:childTnLst>
                  <p:par>
                    <p:cTn id="21" fill="hold">
                      <p:stCondLst>
                        <p:cond delay="0"/>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randombar(horizontal)">
                                      <p:cBhvr>
                                        <p:cTn id="25" dur="500"/>
                                        <p:tgtEl>
                                          <p:spTgt spid="2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1500"/>
                            </p:stCondLst>
                            <p:childTnLst>
                              <p:par>
                                <p:cTn id="35" presetID="2" presetClass="entr" presetSubtype="2"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4"/>
                  </p:tgtEl>
                </p:cond>
              </p:nextCondLst>
            </p:seq>
          </p:childTnLst>
        </p:cTn>
      </p:par>
    </p:tnLst>
    <p:bldLst>
      <p:bldP spid="17" grpId="0"/>
      <p:bldP spid="18" grpId="0"/>
      <p:bldP spid="19" grpId="0"/>
      <p:bldP spid="30" grpId="0" animBg="1"/>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ight Triangle 55">
            <a:extLst>
              <a:ext uri="{FF2B5EF4-FFF2-40B4-BE49-F238E27FC236}">
                <a16:creationId xmlns:a16="http://schemas.microsoft.com/office/drawing/2014/main" id="{D5750E69-D240-C54F-8EEB-E39C66CC31F7}"/>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8" name="Title 1"/>
          <p:cNvSpPr txBox="1">
            <a:spLocks/>
          </p:cNvSpPr>
          <p:nvPr/>
        </p:nvSpPr>
        <p:spPr>
          <a:xfrm>
            <a:off x="631972" y="341799"/>
            <a:ext cx="8054828" cy="677376"/>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dirty="0"/>
              <a:t>Saving and Clearing Slicers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l="15355" t="6156" r="2554"/>
          <a:stretch/>
        </p:blipFill>
        <p:spPr>
          <a:xfrm>
            <a:off x="3070860" y="1162052"/>
            <a:ext cx="5873115" cy="3517699"/>
          </a:xfrm>
          <a:prstGeom prst="rect">
            <a:avLst/>
          </a:prstGeom>
          <a:ln>
            <a:solidFill>
              <a:schemeClr val="tx1"/>
            </a:solidFill>
          </a:ln>
          <a:effectLst>
            <a:outerShdw blurRad="50800" dist="38100" dir="2700000" algn="tl" rotWithShape="0">
              <a:prstClr val="black">
                <a:alpha val="40000"/>
              </a:prstClr>
            </a:outerShdw>
          </a:effectLst>
        </p:spPr>
      </p:pic>
      <p:sp>
        <p:nvSpPr>
          <p:cNvPr id="25" name="Title 1"/>
          <p:cNvSpPr txBox="1">
            <a:spLocks/>
          </p:cNvSpPr>
          <p:nvPr/>
        </p:nvSpPr>
        <p:spPr>
          <a:xfrm>
            <a:off x="662037" y="1152529"/>
            <a:ext cx="2207500" cy="942118"/>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1400" dirty="0">
                <a:solidFill>
                  <a:schemeClr val="tx1">
                    <a:lumMod val="75000"/>
                    <a:lumOff val="25000"/>
                  </a:schemeClr>
                </a:solidFill>
                <a:latin typeface="+mn-lt"/>
              </a:rPr>
              <a:t>Sometimes you can apply a number of </a:t>
            </a:r>
            <a:r>
              <a:rPr lang="en-US" sz="1400" b="1" dirty="0">
                <a:solidFill>
                  <a:srgbClr val="FF0000"/>
                </a:solidFill>
                <a:latin typeface="+mn-lt"/>
              </a:rPr>
              <a:t>slicers</a:t>
            </a:r>
            <a:r>
              <a:rPr lang="en-US" sz="1400" dirty="0">
                <a:solidFill>
                  <a:schemeClr val="tx1">
                    <a:lumMod val="75000"/>
                    <a:lumOff val="25000"/>
                  </a:schemeClr>
                </a:solidFill>
                <a:latin typeface="+mn-lt"/>
              </a:rPr>
              <a:t> to your dashboard to cross-reference a larger amount of data.</a:t>
            </a:r>
          </a:p>
        </p:txBody>
      </p:sp>
      <p:sp>
        <p:nvSpPr>
          <p:cNvPr id="27" name="Title 1"/>
          <p:cNvSpPr txBox="1">
            <a:spLocks/>
          </p:cNvSpPr>
          <p:nvPr/>
        </p:nvSpPr>
        <p:spPr>
          <a:xfrm>
            <a:off x="631972" y="2434455"/>
            <a:ext cx="2290462" cy="727846"/>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1400" dirty="0">
                <a:solidFill>
                  <a:schemeClr val="tx1">
                    <a:lumMod val="75000"/>
                    <a:lumOff val="25000"/>
                  </a:schemeClr>
                </a:solidFill>
                <a:latin typeface="+mn-lt"/>
              </a:rPr>
              <a:t>Clicking on </a:t>
            </a:r>
            <a:r>
              <a:rPr lang="en-US" sz="1400" b="1" dirty="0">
                <a:solidFill>
                  <a:srgbClr val="FFC000"/>
                </a:solidFill>
                <a:latin typeface="+mn-lt"/>
              </a:rPr>
              <a:t>Bookmarks</a:t>
            </a:r>
            <a:r>
              <a:rPr lang="en-US" sz="1400" dirty="0">
                <a:solidFill>
                  <a:schemeClr val="tx1">
                    <a:lumMod val="75000"/>
                    <a:lumOff val="25000"/>
                  </a:schemeClr>
                </a:solidFill>
                <a:latin typeface="+mn-lt"/>
              </a:rPr>
              <a:t> can let you save your </a:t>
            </a:r>
            <a:r>
              <a:rPr lang="en-US" sz="1400" b="1" dirty="0">
                <a:solidFill>
                  <a:srgbClr val="FF0000"/>
                </a:solidFill>
                <a:latin typeface="+mn-lt"/>
              </a:rPr>
              <a:t>slicer</a:t>
            </a:r>
            <a:r>
              <a:rPr lang="en-US" sz="1400" dirty="0">
                <a:solidFill>
                  <a:schemeClr val="tx1">
                    <a:lumMod val="75000"/>
                    <a:lumOff val="25000"/>
                  </a:schemeClr>
                </a:solidFill>
                <a:latin typeface="+mn-lt"/>
              </a:rPr>
              <a:t> settings for reference later.</a:t>
            </a:r>
          </a:p>
        </p:txBody>
      </p:sp>
      <p:sp>
        <p:nvSpPr>
          <p:cNvPr id="33" name="Title 1"/>
          <p:cNvSpPr txBox="1">
            <a:spLocks/>
          </p:cNvSpPr>
          <p:nvPr/>
        </p:nvSpPr>
        <p:spPr>
          <a:xfrm>
            <a:off x="662037" y="3502108"/>
            <a:ext cx="2269849" cy="687943"/>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1400" dirty="0">
                <a:solidFill>
                  <a:schemeClr val="tx1">
                    <a:lumMod val="75000"/>
                    <a:lumOff val="25000"/>
                  </a:schemeClr>
                </a:solidFill>
                <a:latin typeface="+mn-lt"/>
              </a:rPr>
              <a:t>Clicking on </a:t>
            </a:r>
            <a:r>
              <a:rPr lang="en-US" sz="1400" b="1" dirty="0">
                <a:solidFill>
                  <a:srgbClr val="FFC000"/>
                </a:solidFill>
                <a:latin typeface="+mn-lt"/>
              </a:rPr>
              <a:t>Reset to Default</a:t>
            </a:r>
            <a:r>
              <a:rPr lang="en-US" sz="1400" dirty="0">
                <a:solidFill>
                  <a:srgbClr val="FFC000"/>
                </a:solidFill>
                <a:latin typeface="+mn-lt"/>
              </a:rPr>
              <a:t> </a:t>
            </a:r>
            <a:r>
              <a:rPr lang="en-US" sz="1400" dirty="0">
                <a:solidFill>
                  <a:schemeClr val="tx1">
                    <a:lumMod val="75000"/>
                    <a:lumOff val="25000"/>
                  </a:schemeClr>
                </a:solidFill>
                <a:latin typeface="+mn-lt"/>
              </a:rPr>
              <a:t>returns your report to it’s original, default state.</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70860" y="1384377"/>
            <a:ext cx="5873115" cy="3312912"/>
          </a:xfrm>
          <a:prstGeom prst="rect">
            <a:avLst/>
          </a:prstGeom>
        </p:spPr>
      </p:pic>
      <p:grpSp>
        <p:nvGrpSpPr>
          <p:cNvPr id="16" name="Group 15"/>
          <p:cNvGrpSpPr/>
          <p:nvPr/>
        </p:nvGrpSpPr>
        <p:grpSpPr>
          <a:xfrm>
            <a:off x="4337938" y="1936717"/>
            <a:ext cx="2093342" cy="538907"/>
            <a:chOff x="4337938" y="1936717"/>
            <a:chExt cx="2093342" cy="538907"/>
          </a:xfrm>
          <a:effectLst>
            <a:outerShdw blurRad="50800" dist="38100" dir="2700000" algn="tl" rotWithShape="0">
              <a:prstClr val="black">
                <a:alpha val="40000"/>
              </a:prstClr>
            </a:outerShdw>
          </a:effectLst>
        </p:grpSpPr>
        <p:grpSp>
          <p:nvGrpSpPr>
            <p:cNvPr id="15" name="Group 14"/>
            <p:cNvGrpSpPr/>
            <p:nvPr/>
          </p:nvGrpSpPr>
          <p:grpSpPr>
            <a:xfrm>
              <a:off x="4337938" y="1942938"/>
              <a:ext cx="1029787" cy="532686"/>
              <a:chOff x="4056018" y="1986765"/>
              <a:chExt cx="1029787" cy="532686"/>
            </a:xfrm>
          </p:grpSpPr>
          <p:sp>
            <p:nvSpPr>
              <p:cNvPr id="5" name="TextBox 4"/>
              <p:cNvSpPr txBox="1"/>
              <p:nvPr/>
            </p:nvSpPr>
            <p:spPr>
              <a:xfrm>
                <a:off x="4056018" y="2304007"/>
                <a:ext cx="1029787" cy="215444"/>
              </a:xfrm>
              <a:prstGeom prst="rect">
                <a:avLst/>
              </a:prstGeom>
              <a:solidFill>
                <a:srgbClr val="FFB7B7"/>
              </a:solidFill>
              <a:ln w="12700">
                <a:solidFill>
                  <a:srgbClr val="FF0000"/>
                </a:solidFill>
                <a:prstDash val="sysDash"/>
              </a:ln>
            </p:spPr>
            <p:txBody>
              <a:bodyPr wrap="square" rtlCol="0">
                <a:spAutoFit/>
              </a:bodyPr>
              <a:lstStyle/>
              <a:p>
                <a:pPr algn="ctr"/>
                <a:r>
                  <a:rPr lang="en-US" sz="800" b="1" i="1" dirty="0"/>
                  <a:t>Allows multiple</a:t>
                </a:r>
              </a:p>
            </p:txBody>
          </p:sp>
          <p:cxnSp>
            <p:nvCxnSpPr>
              <p:cNvPr id="10" name="Straight Arrow Connector 9"/>
              <p:cNvCxnSpPr/>
              <p:nvPr/>
            </p:nvCxnSpPr>
            <p:spPr>
              <a:xfrm flipV="1">
                <a:off x="4569824" y="1986765"/>
                <a:ext cx="0" cy="3172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5462043" y="1936717"/>
              <a:ext cx="969237" cy="538907"/>
              <a:chOff x="6368823" y="1980544"/>
              <a:chExt cx="969237" cy="538907"/>
            </a:xfrm>
          </p:grpSpPr>
          <p:sp>
            <p:nvSpPr>
              <p:cNvPr id="35" name="TextBox 34"/>
              <p:cNvSpPr txBox="1"/>
              <p:nvPr/>
            </p:nvSpPr>
            <p:spPr>
              <a:xfrm>
                <a:off x="6368823" y="2304007"/>
                <a:ext cx="969237" cy="215444"/>
              </a:xfrm>
              <a:prstGeom prst="rect">
                <a:avLst/>
              </a:prstGeom>
              <a:solidFill>
                <a:srgbClr val="FFB7B7"/>
              </a:solidFill>
              <a:ln w="12700">
                <a:solidFill>
                  <a:srgbClr val="FF0000"/>
                </a:solidFill>
                <a:prstDash val="sysDash"/>
              </a:ln>
            </p:spPr>
            <p:txBody>
              <a:bodyPr wrap="square" rtlCol="0">
                <a:spAutoFit/>
              </a:bodyPr>
              <a:lstStyle/>
              <a:p>
                <a:pPr algn="ctr"/>
                <a:r>
                  <a:rPr lang="en-US" sz="800" b="1" i="1" dirty="0"/>
                  <a:t>Only one at a time</a:t>
                </a:r>
              </a:p>
            </p:txBody>
          </p:sp>
          <p:cxnSp>
            <p:nvCxnSpPr>
              <p:cNvPr id="39" name="Straight Arrow Connector 38"/>
              <p:cNvCxnSpPr/>
              <p:nvPr/>
            </p:nvCxnSpPr>
            <p:spPr>
              <a:xfrm flipV="1">
                <a:off x="6866505" y="1980544"/>
                <a:ext cx="0" cy="3172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grpSp>
        <p:nvGrpSpPr>
          <p:cNvPr id="59" name="Group 58"/>
          <p:cNvGrpSpPr/>
          <p:nvPr/>
        </p:nvGrpSpPr>
        <p:grpSpPr>
          <a:xfrm>
            <a:off x="2667000" y="1019175"/>
            <a:ext cx="4705351" cy="1594485"/>
            <a:chOff x="2667000" y="1019175"/>
            <a:chExt cx="4705351" cy="1594485"/>
          </a:xfrm>
        </p:grpSpPr>
        <p:sp>
          <p:nvSpPr>
            <p:cNvPr id="49" name="Rectangle 48"/>
            <p:cNvSpPr/>
            <p:nvPr/>
          </p:nvSpPr>
          <p:spPr>
            <a:xfrm>
              <a:off x="6862763" y="1171578"/>
              <a:ext cx="509588" cy="171554"/>
            </a:xfrm>
            <a:prstGeom prst="rect">
              <a:avLst/>
            </a:prstGeom>
            <a:solidFill>
              <a:schemeClr val="bg1">
                <a:alpha val="0"/>
              </a:schemeClr>
            </a:solidFill>
            <a:ln w="19050">
              <a:solidFill>
                <a:srgbClr val="FFC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V="1">
              <a:off x="2990850" y="1019175"/>
              <a:ext cx="0" cy="1594485"/>
            </a:xfrm>
            <a:prstGeom prst="line">
              <a:avLst/>
            </a:prstGeom>
            <a:ln w="12700">
              <a:solidFill>
                <a:srgbClr val="FFC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9" idx="0"/>
            </p:cNvCxnSpPr>
            <p:nvPr/>
          </p:nvCxnSpPr>
          <p:spPr>
            <a:xfrm flipH="1" flipV="1">
              <a:off x="7115175" y="1028702"/>
              <a:ext cx="2382" cy="142876"/>
            </a:xfrm>
            <a:prstGeom prst="line">
              <a:avLst/>
            </a:prstGeom>
            <a:ln w="12700">
              <a:solidFill>
                <a:srgbClr val="FFC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990850" y="1019175"/>
              <a:ext cx="4141616" cy="0"/>
            </a:xfrm>
            <a:prstGeom prst="line">
              <a:avLst/>
            </a:prstGeom>
            <a:ln w="12700">
              <a:solidFill>
                <a:srgbClr val="FFC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667000" y="2613660"/>
              <a:ext cx="323850" cy="0"/>
            </a:xfrm>
            <a:prstGeom prst="line">
              <a:avLst/>
            </a:prstGeom>
            <a:ln w="12700">
              <a:solidFill>
                <a:srgbClr val="FFC000"/>
              </a:solidFill>
              <a:prstDash val="sysDash"/>
            </a:ln>
            <a:effectLst/>
          </p:spPr>
          <p:style>
            <a:lnRef idx="2">
              <a:schemeClr val="accent1"/>
            </a:lnRef>
            <a:fillRef idx="0">
              <a:schemeClr val="accent1"/>
            </a:fillRef>
            <a:effectRef idx="1">
              <a:schemeClr val="accent1"/>
            </a:effectRef>
            <a:fontRef idx="minor">
              <a:schemeClr val="tx1"/>
            </a:fontRef>
          </p:style>
        </p:cxnSp>
      </p:grpSp>
      <p:pic>
        <p:nvPicPr>
          <p:cNvPr id="67" name="Picture 66"/>
          <p:cNvPicPr>
            <a:picLocks noChangeAspect="1"/>
          </p:cNvPicPr>
          <p:nvPr/>
        </p:nvPicPr>
        <p:blipFill rotWithShape="1">
          <a:blip r:embed="rId4" cstate="print">
            <a:extLst>
              <a:ext uri="{28A0092B-C50C-407E-A947-70E740481C1C}">
                <a14:useLocalDpi xmlns:a14="http://schemas.microsoft.com/office/drawing/2010/main"/>
              </a:ext>
            </a:extLst>
          </a:blip>
          <a:srcRect l="1061" t="1629" b="-1"/>
          <a:stretch/>
        </p:blipFill>
        <p:spPr>
          <a:xfrm>
            <a:off x="6809423" y="1162051"/>
            <a:ext cx="1190175" cy="633410"/>
          </a:xfrm>
          <a:prstGeom prst="rect">
            <a:avLst/>
          </a:prstGeom>
        </p:spPr>
      </p:pic>
      <p:sp>
        <p:nvSpPr>
          <p:cNvPr id="70" name="Rectangle 69"/>
          <p:cNvSpPr/>
          <p:nvPr/>
        </p:nvSpPr>
        <p:spPr>
          <a:xfrm>
            <a:off x="6862763" y="1619249"/>
            <a:ext cx="1111355" cy="154781"/>
          </a:xfrm>
          <a:prstGeom prst="rect">
            <a:avLst/>
          </a:prstGeom>
          <a:solidFill>
            <a:schemeClr val="bg1">
              <a:alpha val="0"/>
            </a:schemeClr>
          </a:solidFill>
          <a:ln w="19050">
            <a:solidFill>
              <a:srgbClr val="FFC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09423" y="1155939"/>
            <a:ext cx="1192849" cy="1098020"/>
          </a:xfrm>
          <a:prstGeom prst="rect">
            <a:avLst/>
          </a:prstGeom>
        </p:spPr>
      </p:pic>
      <p:sp>
        <p:nvSpPr>
          <p:cNvPr id="72" name="Rectangle 71"/>
          <p:cNvSpPr/>
          <p:nvPr/>
        </p:nvSpPr>
        <p:spPr>
          <a:xfrm>
            <a:off x="7683500" y="1901268"/>
            <a:ext cx="298628" cy="172478"/>
          </a:xfrm>
          <a:prstGeom prst="rect">
            <a:avLst/>
          </a:prstGeom>
          <a:solidFill>
            <a:schemeClr val="bg1">
              <a:alpha val="0"/>
            </a:schemeClr>
          </a:solidFill>
          <a:ln w="19050">
            <a:solidFill>
              <a:srgbClr val="FFC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3" name="Group 92"/>
          <p:cNvGrpSpPr/>
          <p:nvPr/>
        </p:nvGrpSpPr>
        <p:grpSpPr>
          <a:xfrm>
            <a:off x="2772229" y="924027"/>
            <a:ext cx="3553459" cy="2747011"/>
            <a:chOff x="2772229" y="924027"/>
            <a:chExt cx="3553459" cy="2747011"/>
          </a:xfrm>
        </p:grpSpPr>
        <p:pic>
          <p:nvPicPr>
            <p:cNvPr id="80" name="Picture 7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31730" y="1157453"/>
              <a:ext cx="593958" cy="194818"/>
            </a:xfrm>
            <a:prstGeom prst="rect">
              <a:avLst/>
            </a:prstGeom>
            <a:ln w="28575">
              <a:solidFill>
                <a:srgbClr val="FFC000"/>
              </a:solidFill>
            </a:ln>
          </p:spPr>
        </p:pic>
        <p:cxnSp>
          <p:nvCxnSpPr>
            <p:cNvPr id="83" name="Straight Connector 82"/>
            <p:cNvCxnSpPr/>
            <p:nvPr/>
          </p:nvCxnSpPr>
          <p:spPr>
            <a:xfrm flipV="1">
              <a:off x="2931886" y="924027"/>
              <a:ext cx="0" cy="2747011"/>
            </a:xfrm>
            <a:prstGeom prst="line">
              <a:avLst/>
            </a:prstGeom>
            <a:ln w="12700">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032726" y="924027"/>
              <a:ext cx="0" cy="198692"/>
            </a:xfrm>
            <a:prstGeom prst="line">
              <a:avLst/>
            </a:prstGeom>
            <a:ln w="12700">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2931886" y="928891"/>
              <a:ext cx="3100840" cy="0"/>
            </a:xfrm>
            <a:prstGeom prst="line">
              <a:avLst/>
            </a:prstGeom>
            <a:ln w="12700">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2772229" y="3671038"/>
              <a:ext cx="159657" cy="0"/>
            </a:xfrm>
            <a:prstGeom prst="line">
              <a:avLst/>
            </a:prstGeom>
            <a:ln w="12700">
              <a:solidFill>
                <a:srgbClr val="00B0F0"/>
              </a:solidFill>
              <a:prstDash val="sysDash"/>
            </a:ln>
            <a:effectLst/>
          </p:spPr>
          <p:style>
            <a:lnRef idx="2">
              <a:schemeClr val="accent1"/>
            </a:lnRef>
            <a:fillRef idx="0">
              <a:schemeClr val="accent1"/>
            </a:fillRef>
            <a:effectRef idx="1">
              <a:schemeClr val="accent1"/>
            </a:effectRef>
            <a:fontRef idx="minor">
              <a:schemeClr val="tx1"/>
            </a:fontRef>
          </p:style>
        </p:cxnSp>
      </p:grpSp>
      <p:pic>
        <p:nvPicPr>
          <p:cNvPr id="96" name="Picture 9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70859" y="1352271"/>
            <a:ext cx="5873115" cy="3312912"/>
          </a:xfrm>
          <a:prstGeom prst="rect">
            <a:avLst/>
          </a:prstGeom>
        </p:spPr>
      </p:pic>
      <p:pic>
        <p:nvPicPr>
          <p:cNvPr id="95" name="Picture 94"/>
          <p:cNvPicPr>
            <a:picLocks noChangeAspect="1"/>
          </p:cNvPicPr>
          <p:nvPr/>
        </p:nvPicPr>
        <p:blipFill rotWithShape="1">
          <a:blip r:embed="rId2" cstate="print">
            <a:extLst>
              <a:ext uri="{28A0092B-C50C-407E-A947-70E740481C1C}">
                <a14:useLocalDpi xmlns:a14="http://schemas.microsoft.com/office/drawing/2010/main"/>
              </a:ext>
            </a:extLst>
          </a:blip>
          <a:srcRect l="15355" t="6156" r="2554"/>
          <a:stretch/>
        </p:blipFill>
        <p:spPr>
          <a:xfrm>
            <a:off x="3069650" y="1162053"/>
            <a:ext cx="5873115" cy="3517699"/>
          </a:xfrm>
          <a:prstGeom prst="rect">
            <a:avLst/>
          </a:prstGeom>
          <a:ln>
            <a:solidFill>
              <a:schemeClr val="tx1"/>
            </a:solidFill>
          </a:ln>
          <a:effectLst>
            <a:outerShdw blurRad="50800" dist="38100" dir="2700000" algn="tl" rotWithShape="0">
              <a:prstClr val="black">
                <a:alpha val="40000"/>
              </a:prstClr>
            </a:outerShdw>
          </a:effectLst>
        </p:spPr>
      </p:pic>
      <p:grpSp>
        <p:nvGrpSpPr>
          <p:cNvPr id="101" name="Group 100"/>
          <p:cNvGrpSpPr/>
          <p:nvPr/>
        </p:nvGrpSpPr>
        <p:grpSpPr>
          <a:xfrm>
            <a:off x="4373584" y="1927191"/>
            <a:ext cx="2101850" cy="519859"/>
            <a:chOff x="4373584" y="1927191"/>
            <a:chExt cx="2101850" cy="519859"/>
          </a:xfrm>
        </p:grpSpPr>
        <p:sp>
          <p:nvSpPr>
            <p:cNvPr id="97" name="TextBox 96"/>
            <p:cNvSpPr txBox="1"/>
            <p:nvPr/>
          </p:nvSpPr>
          <p:spPr>
            <a:xfrm>
              <a:off x="4373584" y="2170051"/>
              <a:ext cx="2101850" cy="276999"/>
            </a:xfrm>
            <a:prstGeom prst="rect">
              <a:avLst/>
            </a:prstGeom>
            <a:solidFill>
              <a:schemeClr val="bg1"/>
            </a:solidFill>
            <a:ln w="12700">
              <a:solidFill>
                <a:srgbClr val="FF0000"/>
              </a:solidFill>
              <a:prstDash val="sysDash"/>
            </a:ln>
            <a:effectLst>
              <a:outerShdw blurRad="50800" dist="38100" dir="2700000" algn="tl" rotWithShape="0">
                <a:prstClr val="black">
                  <a:alpha val="40000"/>
                </a:prstClr>
              </a:outerShdw>
            </a:effectLst>
          </p:spPr>
          <p:txBody>
            <a:bodyPr wrap="square" rtlCol="0">
              <a:spAutoFit/>
            </a:bodyPr>
            <a:lstStyle/>
            <a:p>
              <a:pPr algn="ctr"/>
              <a:r>
                <a:rPr lang="en-US" sz="1200" dirty="0">
                  <a:solidFill>
                    <a:schemeClr val="tx1">
                      <a:lumMod val="75000"/>
                      <a:lumOff val="25000"/>
                    </a:schemeClr>
                  </a:solidFill>
                </a:rPr>
                <a:t>The </a:t>
              </a:r>
              <a:r>
                <a:rPr lang="en-US" sz="1200" b="1" dirty="0">
                  <a:solidFill>
                    <a:srgbClr val="FF0000"/>
                  </a:solidFill>
                </a:rPr>
                <a:t>Slicers</a:t>
              </a:r>
              <a:r>
                <a:rPr lang="en-US" sz="1200" dirty="0">
                  <a:solidFill>
                    <a:schemeClr val="tx1">
                      <a:lumMod val="75000"/>
                      <a:lumOff val="25000"/>
                    </a:schemeClr>
                  </a:solidFill>
                </a:rPr>
                <a:t> have been reset.</a:t>
              </a:r>
            </a:p>
          </p:txBody>
        </p:sp>
        <p:cxnSp>
          <p:nvCxnSpPr>
            <p:cNvPr id="99" name="Straight Arrow Connector 98"/>
            <p:cNvCxnSpPr/>
            <p:nvPr/>
          </p:nvCxnSpPr>
          <p:spPr>
            <a:xfrm flipV="1">
              <a:off x="4667250" y="1927191"/>
              <a:ext cx="0" cy="24286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V="1">
              <a:off x="6146800" y="1927191"/>
              <a:ext cx="0" cy="24286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3" name="Rounded Rectangle 42"/>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46" name="Picture 45">
            <a:hlinkClick r:id="rId7" action="ppaction://hlinksldjump" tooltip="Home"/>
            <a:hlinkHover r:id="" action="ppaction://noaction" highlightClick="1"/>
            <a:extLst>
              <a:ext uri="{FF2B5EF4-FFF2-40B4-BE49-F238E27FC236}">
                <a16:creationId xmlns:a16="http://schemas.microsoft.com/office/drawing/2014/main" id="{F6E6C59A-6627-614D-96B0-EB8062778EC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47" name="Picture 46">
            <a:hlinkClick r:id="rId9" action="ppaction://hlinksldjump" tooltip="How Does Power BI Work With Seattle U?"/>
            <a:hlinkHover r:id="" action="ppaction://noaction" highlightClick="1"/>
            <a:extLst>
              <a:ext uri="{FF2B5EF4-FFF2-40B4-BE49-F238E27FC236}">
                <a16:creationId xmlns:a16="http://schemas.microsoft.com/office/drawing/2014/main" id="{437B1341-2F9C-724D-9C0C-1030D16AED5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48" name="Picture 47">
            <a:hlinkClick r:id="rId11" action="ppaction://hlinksldjump" tooltip="How Do I Navigate Power BI?"/>
            <a:hlinkHover r:id="" action="ppaction://noaction" highlightClick="1"/>
            <a:extLst>
              <a:ext uri="{FF2B5EF4-FFF2-40B4-BE49-F238E27FC236}">
                <a16:creationId xmlns:a16="http://schemas.microsoft.com/office/drawing/2014/main" id="{D290E287-7D46-C44E-914D-D4E0F216078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54" name="Picture 53">
            <a:hlinkClick r:id="rId13" action="ppaction://hlinksldjump" tooltip="End Presentation"/>
            <a:hlinkHover r:id="" action="ppaction://noaction" highlightClick="1"/>
            <a:extLst>
              <a:ext uri="{FF2B5EF4-FFF2-40B4-BE49-F238E27FC236}">
                <a16:creationId xmlns:a16="http://schemas.microsoft.com/office/drawing/2014/main" id="{37620453-2F3D-894A-A976-0373C82D31A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57" name="TextBox 56">
            <a:extLst>
              <a:ext uri="{FF2B5EF4-FFF2-40B4-BE49-F238E27FC236}">
                <a16:creationId xmlns:a16="http://schemas.microsoft.com/office/drawing/2014/main" id="{34441C81-FA11-EF4C-AF78-4A1ABA7284D3}"/>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55" name="Picture 54"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58" name="Group 57"/>
          <p:cNvGrpSpPr/>
          <p:nvPr/>
        </p:nvGrpSpPr>
        <p:grpSpPr>
          <a:xfrm>
            <a:off x="-157418" y="1376979"/>
            <a:ext cx="651627" cy="1566708"/>
            <a:chOff x="-157418" y="1376979"/>
            <a:chExt cx="651627" cy="1566708"/>
          </a:xfrm>
        </p:grpSpPr>
        <p:cxnSp>
          <p:nvCxnSpPr>
            <p:cNvPr id="60" name="Straight Connector 59"/>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367020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9"/>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childTnLst>
                    </p:cTn>
                  </p:par>
                </p:childTnLst>
              </p:cTn>
              <p:nextCondLst>
                <p:cond evt="onClick" delay="0">
                  <p:tgtEl>
                    <p:spTgt spid="59"/>
                  </p:tgtEl>
                </p:cond>
              </p:nextCondLst>
            </p:seq>
            <p:seq concurrent="1" nextAc="seek">
              <p:cTn id="34" restart="whenNotActive" fill="hold" evtFilter="cancelBubble" nodeType="interactiveSeq">
                <p:stCondLst>
                  <p:cond evt="onClick" delay="0">
                    <p:tgtEl>
                      <p:spTgt spid="70"/>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childTnLst>
                          </p:cTn>
                        </p:par>
                      </p:childTnLst>
                    </p:cTn>
                  </p:par>
                </p:childTnLst>
              </p:cTn>
              <p:nextCondLst>
                <p:cond evt="onClick" delay="0">
                  <p:tgtEl>
                    <p:spTgt spid="70"/>
                  </p:tgtEl>
                </p:cond>
              </p:nextCondLst>
            </p:seq>
            <p:seq concurrent="1" nextAc="seek">
              <p:cTn id="44" restart="whenNotActive" fill="hold" evtFilter="cancelBubble" nodeType="interactiveSeq">
                <p:stCondLst>
                  <p:cond evt="onClick" delay="0">
                    <p:tgtEl>
                      <p:spTgt spid="72"/>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fade">
                                      <p:cBhvr>
                                        <p:cTn id="52" dur="500"/>
                                        <p:tgtEl>
                                          <p:spTgt spid="96"/>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fade">
                                      <p:cBhvr>
                                        <p:cTn id="56" dur="500"/>
                                        <p:tgtEl>
                                          <p:spTgt spid="93"/>
                                        </p:tgtEl>
                                      </p:cBhvr>
                                    </p:animEffect>
                                  </p:childTnLst>
                                </p:cTn>
                              </p:par>
                            </p:childTnLst>
                          </p:cTn>
                        </p:par>
                      </p:childTnLst>
                    </p:cTn>
                  </p:par>
                </p:childTnLst>
              </p:cTn>
              <p:nextCondLst>
                <p:cond evt="onClick" delay="0">
                  <p:tgtEl>
                    <p:spTgt spid="72"/>
                  </p:tgtEl>
                </p:cond>
              </p:nextCondLst>
            </p:seq>
            <p:seq concurrent="1" nextAc="seek">
              <p:cTn id="57" restart="whenNotActive" fill="hold" evtFilter="cancelBubble" nodeType="interactiveSeq">
                <p:stCondLst>
                  <p:cond evt="onClick" delay="0">
                    <p:tgtEl>
                      <p:spTgt spid="93"/>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fade">
                                      <p:cBhvr>
                                        <p:cTn id="62" dur="500"/>
                                        <p:tgtEl>
                                          <p:spTgt spid="95"/>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fade">
                                      <p:cBhvr>
                                        <p:cTn id="66" dur="500"/>
                                        <p:tgtEl>
                                          <p:spTgt spid="101"/>
                                        </p:tgtEl>
                                      </p:cBhvr>
                                    </p:animEffect>
                                  </p:childTnLst>
                                </p:cTn>
                              </p:par>
                            </p:childTnLst>
                          </p:cTn>
                        </p:par>
                        <p:par>
                          <p:cTn id="67" fill="hold">
                            <p:stCondLst>
                              <p:cond delay="1000"/>
                            </p:stCondLst>
                            <p:childTnLst>
                              <p:par>
                                <p:cTn id="68" presetID="2" presetClass="entr" presetSubtype="2"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additive="base">
                                        <p:cTn id="70" dur="500" fill="hold"/>
                                        <p:tgtEl>
                                          <p:spTgt spid="44"/>
                                        </p:tgtEl>
                                        <p:attrNameLst>
                                          <p:attrName>ppt_x</p:attrName>
                                        </p:attrNameLst>
                                      </p:cBhvr>
                                      <p:tavLst>
                                        <p:tav tm="0">
                                          <p:val>
                                            <p:strVal val="1+#ppt_w/2"/>
                                          </p:val>
                                        </p:tav>
                                        <p:tav tm="100000">
                                          <p:val>
                                            <p:strVal val="#ppt_x"/>
                                          </p:val>
                                        </p:tav>
                                      </p:tavLst>
                                    </p:anim>
                                    <p:anim calcmode="lin" valueType="num">
                                      <p:cBhvr additive="base">
                                        <p:cTn id="71"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93"/>
                  </p:tgtEl>
                </p:cond>
              </p:nextCondLst>
            </p:seq>
          </p:childTnLst>
        </p:cTn>
      </p:par>
    </p:tnLst>
    <p:bldLst>
      <p:bldP spid="25" grpId="0"/>
      <p:bldP spid="27" grpId="0"/>
      <p:bldP spid="33" grpId="0"/>
      <p:bldP spid="70" grpId="0" animBg="1"/>
      <p:bldP spid="72"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Triangle 17">
            <a:extLst>
              <a:ext uri="{FF2B5EF4-FFF2-40B4-BE49-F238E27FC236}">
                <a16:creationId xmlns:a16="http://schemas.microsoft.com/office/drawing/2014/main" id="{FC2F0682-31DE-E94F-8E99-BBA420B8F901}"/>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8" name="Title 1"/>
          <p:cNvSpPr txBox="1">
            <a:spLocks/>
          </p:cNvSpPr>
          <p:nvPr/>
        </p:nvSpPr>
        <p:spPr>
          <a:xfrm>
            <a:off x="727166" y="485237"/>
            <a:ext cx="7959634" cy="677376"/>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3000" dirty="0"/>
              <a:t>Suggestions for Exploring a Power BI Report</a:t>
            </a:r>
          </a:p>
        </p:txBody>
      </p:sp>
      <p:sp>
        <p:nvSpPr>
          <p:cNvPr id="3" name="TextBox 2"/>
          <p:cNvSpPr txBox="1"/>
          <p:nvPr/>
        </p:nvSpPr>
        <p:spPr>
          <a:xfrm>
            <a:off x="727166" y="979393"/>
            <a:ext cx="7959634" cy="369332"/>
          </a:xfrm>
          <a:prstGeom prst="rect">
            <a:avLst/>
          </a:prstGeom>
          <a:noFill/>
        </p:spPr>
        <p:txBody>
          <a:bodyPr wrap="square" rtlCol="0">
            <a:spAutoFit/>
          </a:bodyPr>
          <a:lstStyle/>
          <a:p>
            <a:r>
              <a:rPr lang="en-US" i="1" dirty="0"/>
              <a:t>If each Power BI report is a little different, how can we learn to navigate them?</a:t>
            </a:r>
          </a:p>
        </p:txBody>
      </p:sp>
      <p:sp>
        <p:nvSpPr>
          <p:cNvPr id="4" name="TextBox 3"/>
          <p:cNvSpPr txBox="1"/>
          <p:nvPr/>
        </p:nvSpPr>
        <p:spPr>
          <a:xfrm>
            <a:off x="857795" y="2013682"/>
            <a:ext cx="4967567" cy="1600438"/>
          </a:xfrm>
          <a:prstGeom prst="rect">
            <a:avLst/>
          </a:prstGeom>
          <a:noFill/>
        </p:spPr>
        <p:txBody>
          <a:bodyPr wrap="square" rtlCol="0">
            <a:spAutoFit/>
          </a:bodyPr>
          <a:lstStyle/>
          <a:p>
            <a:r>
              <a:rPr lang="en-US" sz="1600" dirty="0"/>
              <a:t>Since Power BI reports are assembled by different developers, the nuances of each Power BI report will be different from the next.</a:t>
            </a:r>
          </a:p>
          <a:p>
            <a:endParaRPr lang="en-US" sz="1600" dirty="0"/>
          </a:p>
          <a:p>
            <a:r>
              <a:rPr lang="en-US" sz="1600" dirty="0"/>
              <a:t>Here are some suggestions for navigating and exploring a new report and the ways it can visualize data.</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25362" y="1348725"/>
            <a:ext cx="2743200" cy="2743200"/>
          </a:xfrm>
          <a:prstGeom prst="rect">
            <a:avLst/>
          </a:prstGeom>
        </p:spPr>
      </p:pic>
      <p:sp>
        <p:nvSpPr>
          <p:cNvPr id="6" name="Rounded Rectangle 5"/>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13" name="Picture 12">
            <a:hlinkClick r:id="rId3" action="ppaction://hlinksldjump" tooltip="Home"/>
            <a:hlinkHover r:id="" action="ppaction://noaction" highlightClick="1"/>
            <a:extLst>
              <a:ext uri="{FF2B5EF4-FFF2-40B4-BE49-F238E27FC236}">
                <a16:creationId xmlns:a16="http://schemas.microsoft.com/office/drawing/2014/main" id="{A3E12198-9ACD-7647-84BB-20C7B863E04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14" name="Picture 13">
            <a:hlinkClick r:id="rId5" action="ppaction://hlinksldjump" tooltip="How Does Power BI Work With Seattle U?"/>
            <a:hlinkHover r:id="" action="ppaction://noaction" highlightClick="1"/>
            <a:extLst>
              <a:ext uri="{FF2B5EF4-FFF2-40B4-BE49-F238E27FC236}">
                <a16:creationId xmlns:a16="http://schemas.microsoft.com/office/drawing/2014/main" id="{543E003D-9DE2-C747-BFB6-A016307F871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15" name="Picture 14">
            <a:hlinkClick r:id="rId7" action="ppaction://hlinksldjump" tooltip="How Do I Navigate Power BI?"/>
            <a:hlinkHover r:id="" action="ppaction://noaction" highlightClick="1"/>
            <a:extLst>
              <a:ext uri="{FF2B5EF4-FFF2-40B4-BE49-F238E27FC236}">
                <a16:creationId xmlns:a16="http://schemas.microsoft.com/office/drawing/2014/main" id="{E233E0FC-308A-8948-A98C-E050CA0675B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16" name="Picture 15">
            <a:hlinkClick r:id="rId9" action="ppaction://hlinksldjump" tooltip="End Presentation"/>
            <a:hlinkHover r:id="" action="ppaction://noaction" highlightClick="1"/>
            <a:extLst>
              <a:ext uri="{FF2B5EF4-FFF2-40B4-BE49-F238E27FC236}">
                <a16:creationId xmlns:a16="http://schemas.microsoft.com/office/drawing/2014/main" id="{2671FA1E-38DE-3240-AF1C-F63199A51E1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19" name="TextBox 18">
            <a:extLst>
              <a:ext uri="{FF2B5EF4-FFF2-40B4-BE49-F238E27FC236}">
                <a16:creationId xmlns:a16="http://schemas.microsoft.com/office/drawing/2014/main" id="{0635C473-811D-C24B-8E2C-1BA69C2D19DB}"/>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17" name="Picture 16"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20" name="Group 19"/>
          <p:cNvGrpSpPr/>
          <p:nvPr/>
        </p:nvGrpSpPr>
        <p:grpSpPr>
          <a:xfrm>
            <a:off x="-157418" y="1376979"/>
            <a:ext cx="651627" cy="1566708"/>
            <a:chOff x="-157418" y="1376979"/>
            <a:chExt cx="651627" cy="1566708"/>
          </a:xfrm>
        </p:grpSpPr>
        <p:cxnSp>
          <p:nvCxnSpPr>
            <p:cNvPr id="21" name="Straight Connector 20"/>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718266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Triangle 31">
            <a:extLst>
              <a:ext uri="{FF2B5EF4-FFF2-40B4-BE49-F238E27FC236}">
                <a16:creationId xmlns:a16="http://schemas.microsoft.com/office/drawing/2014/main" id="{F22A40EA-783D-FB4C-BD6D-28B38F36F109}"/>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8" name="Title 1"/>
          <p:cNvSpPr txBox="1">
            <a:spLocks/>
          </p:cNvSpPr>
          <p:nvPr/>
        </p:nvSpPr>
        <p:spPr>
          <a:xfrm>
            <a:off x="682170" y="341799"/>
            <a:ext cx="8004629" cy="677376"/>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dirty="0"/>
              <a:t>Hovering Over a Visualization</a:t>
            </a:r>
          </a:p>
        </p:txBody>
      </p:sp>
      <p:sp>
        <p:nvSpPr>
          <p:cNvPr id="3" name="TextBox 2"/>
          <p:cNvSpPr txBox="1"/>
          <p:nvPr/>
        </p:nvSpPr>
        <p:spPr>
          <a:xfrm>
            <a:off x="682170" y="952500"/>
            <a:ext cx="7528379" cy="307777"/>
          </a:xfrm>
          <a:prstGeom prst="rect">
            <a:avLst/>
          </a:prstGeom>
          <a:noFill/>
        </p:spPr>
        <p:txBody>
          <a:bodyPr wrap="square" rtlCol="0">
            <a:spAutoFit/>
          </a:bodyPr>
          <a:lstStyle/>
          <a:p>
            <a:r>
              <a:rPr lang="en-US" sz="1400" i="1" dirty="0"/>
              <a:t>Hovering your mouse over a visualization can bring up options for exploration. </a:t>
            </a:r>
          </a:p>
        </p:txBody>
      </p:sp>
      <p:sp>
        <p:nvSpPr>
          <p:cNvPr id="4" name="TextBox 3"/>
          <p:cNvSpPr txBox="1"/>
          <p:nvPr/>
        </p:nvSpPr>
        <p:spPr>
          <a:xfrm>
            <a:off x="709013" y="1294485"/>
            <a:ext cx="1832521" cy="1323439"/>
          </a:xfrm>
          <a:prstGeom prst="rect">
            <a:avLst/>
          </a:prstGeom>
          <a:noFill/>
        </p:spPr>
        <p:txBody>
          <a:bodyPr wrap="square" rtlCol="0">
            <a:spAutoFit/>
          </a:bodyPr>
          <a:lstStyle/>
          <a:p>
            <a:r>
              <a:rPr lang="en-US" sz="1600" dirty="0"/>
              <a:t>Some visualizations have additional options when you move your mouse over them.</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961140" y="2617924"/>
            <a:ext cx="3497529" cy="1872338"/>
          </a:xfrm>
          <a:prstGeom prst="rect">
            <a:avLst/>
          </a:prstGeom>
          <a:ln>
            <a:solidFill>
              <a:schemeClr val="tx1"/>
            </a:solidFill>
          </a:ln>
        </p:spPr>
      </p:pic>
      <p:sp>
        <p:nvSpPr>
          <p:cNvPr id="6" name="Right Arrow 5"/>
          <p:cNvSpPr/>
          <p:nvPr/>
        </p:nvSpPr>
        <p:spPr>
          <a:xfrm rot="14370944">
            <a:off x="4692867" y="3514510"/>
            <a:ext cx="292100" cy="255592"/>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29994" y="2400981"/>
            <a:ext cx="828675" cy="207282"/>
          </a:xfrm>
          <a:prstGeom prst="rect">
            <a:avLst/>
          </a:prstGeom>
          <a:ln>
            <a:solidFill>
              <a:schemeClr val="tx1"/>
            </a:solidFill>
          </a:ln>
        </p:spPr>
      </p:pic>
      <p:sp>
        <p:nvSpPr>
          <p:cNvPr id="7" name="TextBox 6"/>
          <p:cNvSpPr txBox="1"/>
          <p:nvPr/>
        </p:nvSpPr>
        <p:spPr>
          <a:xfrm>
            <a:off x="2632583" y="1926957"/>
            <a:ext cx="1685926" cy="492443"/>
          </a:xfrm>
          <a:prstGeom prst="rect">
            <a:avLst/>
          </a:prstGeom>
          <a:solidFill>
            <a:schemeClr val="bg1"/>
          </a:solidFill>
          <a:ln>
            <a:solidFill>
              <a:srgbClr val="C00000"/>
            </a:solidFill>
            <a:prstDash val="sysDash"/>
          </a:ln>
        </p:spPr>
        <p:txBody>
          <a:bodyPr wrap="square" rtlCol="0">
            <a:spAutoFit/>
          </a:bodyPr>
          <a:lstStyle/>
          <a:p>
            <a:pPr algn="ctr"/>
            <a:r>
              <a:rPr lang="en-US" sz="1400" b="1" dirty="0">
                <a:solidFill>
                  <a:srgbClr val="AA0000"/>
                </a:solidFill>
              </a:rPr>
              <a:t>Pin to Report </a:t>
            </a:r>
          </a:p>
          <a:p>
            <a:pPr algn="ctr"/>
            <a:r>
              <a:rPr lang="en-US" sz="1100" i="1" dirty="0"/>
              <a:t>Currently not supported</a:t>
            </a:r>
          </a:p>
        </p:txBody>
      </p:sp>
      <p:cxnSp>
        <p:nvCxnSpPr>
          <p:cNvPr id="11" name="Straight Connector 10"/>
          <p:cNvCxnSpPr>
            <a:stCxn id="7" idx="3"/>
          </p:cNvCxnSpPr>
          <p:nvPr/>
        </p:nvCxnSpPr>
        <p:spPr>
          <a:xfrm>
            <a:off x="4318509" y="2173179"/>
            <a:ext cx="457491" cy="303091"/>
          </a:xfrm>
          <a:prstGeom prst="line">
            <a:avLst/>
          </a:prstGeom>
          <a:ln w="12700">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606060" y="1393033"/>
            <a:ext cx="2500294" cy="477054"/>
          </a:xfrm>
          <a:prstGeom prst="rect">
            <a:avLst/>
          </a:prstGeom>
          <a:solidFill>
            <a:schemeClr val="bg1"/>
          </a:solidFill>
          <a:ln>
            <a:solidFill>
              <a:srgbClr val="00B050"/>
            </a:solidFill>
            <a:prstDash val="sysDash"/>
          </a:ln>
        </p:spPr>
        <p:txBody>
          <a:bodyPr wrap="square" rtlCol="0">
            <a:spAutoFit/>
          </a:bodyPr>
          <a:lstStyle/>
          <a:p>
            <a:pPr algn="ctr"/>
            <a:r>
              <a:rPr lang="en-US" sz="1400" b="1" dirty="0">
                <a:solidFill>
                  <a:srgbClr val="00B050"/>
                </a:solidFill>
              </a:rPr>
              <a:t>Focus Mode</a:t>
            </a:r>
          </a:p>
          <a:p>
            <a:pPr algn="ctr"/>
            <a:r>
              <a:rPr lang="en-US" sz="1100" i="1" dirty="0"/>
              <a:t>Enlarges visualization to fill the screen</a:t>
            </a:r>
          </a:p>
        </p:txBody>
      </p:sp>
      <p:cxnSp>
        <p:nvCxnSpPr>
          <p:cNvPr id="14" name="Straight Connector 13"/>
          <p:cNvCxnSpPr/>
          <p:nvPr/>
        </p:nvCxnSpPr>
        <p:spPr>
          <a:xfrm>
            <a:off x="4582032" y="1870087"/>
            <a:ext cx="336796" cy="573566"/>
          </a:xfrm>
          <a:prstGeom prst="line">
            <a:avLst/>
          </a:prstGeom>
          <a:ln w="12700">
            <a:solidFill>
              <a:srgbClr val="00B05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325229" y="1870087"/>
            <a:ext cx="0" cy="577879"/>
          </a:xfrm>
          <a:prstGeom prst="line">
            <a:avLst/>
          </a:prstGeom>
          <a:ln w="12700">
            <a:solidFill>
              <a:srgbClr val="00206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588752" y="1875152"/>
            <a:ext cx="0" cy="516623"/>
          </a:xfrm>
          <a:prstGeom prst="straightConnector1">
            <a:avLst/>
          </a:prstGeom>
          <a:ln w="12700">
            <a:solidFill>
              <a:srgbClr val="002060"/>
            </a:solidFill>
            <a:prstDash val="sysDash"/>
            <a:tailEnd type="triangle"/>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470156" y="2400981"/>
            <a:ext cx="924975" cy="1146426"/>
          </a:xfrm>
          <a:prstGeom prst="rect">
            <a:avLst/>
          </a:prstGeom>
          <a:ln w="12700">
            <a:solidFill>
              <a:srgbClr val="002060"/>
            </a:solidFill>
            <a:prstDash val="sysDash"/>
          </a:ln>
        </p:spPr>
      </p:pic>
      <p:sp>
        <p:nvSpPr>
          <p:cNvPr id="35" name="TextBox 34"/>
          <p:cNvSpPr txBox="1"/>
          <p:nvPr/>
        </p:nvSpPr>
        <p:spPr>
          <a:xfrm>
            <a:off x="5173804" y="1394860"/>
            <a:ext cx="1805400" cy="477054"/>
          </a:xfrm>
          <a:prstGeom prst="rect">
            <a:avLst/>
          </a:prstGeom>
          <a:solidFill>
            <a:schemeClr val="bg1"/>
          </a:solidFill>
          <a:ln>
            <a:solidFill>
              <a:srgbClr val="002060"/>
            </a:solidFill>
            <a:prstDash val="sysDash"/>
          </a:ln>
        </p:spPr>
        <p:txBody>
          <a:bodyPr wrap="square" rtlCol="0">
            <a:spAutoFit/>
          </a:bodyPr>
          <a:lstStyle/>
          <a:p>
            <a:pPr algn="ctr"/>
            <a:r>
              <a:rPr lang="en-US" sz="1400" b="1" dirty="0">
                <a:solidFill>
                  <a:srgbClr val="002060"/>
                </a:solidFill>
              </a:rPr>
              <a:t>More Options</a:t>
            </a:r>
          </a:p>
          <a:p>
            <a:pPr algn="ctr"/>
            <a:r>
              <a:rPr lang="en-US" sz="1100" i="1" dirty="0"/>
              <a:t>Brings up additional options</a:t>
            </a:r>
          </a:p>
        </p:txBody>
      </p:sp>
      <p:sp>
        <p:nvSpPr>
          <p:cNvPr id="40" name="TextBox 39"/>
          <p:cNvSpPr txBox="1"/>
          <p:nvPr/>
        </p:nvSpPr>
        <p:spPr>
          <a:xfrm>
            <a:off x="6976969" y="1393033"/>
            <a:ext cx="1646898" cy="2354491"/>
          </a:xfrm>
          <a:prstGeom prst="rect">
            <a:avLst/>
          </a:prstGeom>
          <a:solidFill>
            <a:schemeClr val="bg1"/>
          </a:solidFill>
          <a:ln>
            <a:solidFill>
              <a:srgbClr val="002060"/>
            </a:solidFill>
            <a:prstDash val="sysDash"/>
          </a:ln>
        </p:spPr>
        <p:txBody>
          <a:bodyPr wrap="square" rtlCol="0">
            <a:spAutoFit/>
          </a:bodyPr>
          <a:lstStyle/>
          <a:p>
            <a:r>
              <a:rPr lang="en-US" sz="1400" b="1" dirty="0">
                <a:solidFill>
                  <a:srgbClr val="002060"/>
                </a:solidFill>
              </a:rPr>
              <a:t>Open Comments</a:t>
            </a:r>
          </a:p>
          <a:p>
            <a:r>
              <a:rPr lang="en-US" sz="1100" i="1" dirty="0"/>
              <a:t>Allows public comments on data that EVERYONE can see</a:t>
            </a:r>
          </a:p>
          <a:p>
            <a:r>
              <a:rPr lang="en-US" sz="1400" b="1" dirty="0">
                <a:solidFill>
                  <a:srgbClr val="002060"/>
                </a:solidFill>
              </a:rPr>
              <a:t>Export Data</a:t>
            </a:r>
          </a:p>
          <a:p>
            <a:r>
              <a:rPr lang="en-US" sz="1100" i="1" dirty="0"/>
              <a:t>Description</a:t>
            </a:r>
          </a:p>
          <a:p>
            <a:r>
              <a:rPr lang="en-US" sz="1400" b="1" dirty="0">
                <a:solidFill>
                  <a:srgbClr val="002060"/>
                </a:solidFill>
              </a:rPr>
              <a:t>Show Data</a:t>
            </a:r>
          </a:p>
          <a:p>
            <a:r>
              <a:rPr lang="en-US" sz="1100" i="1" dirty="0"/>
              <a:t>Description</a:t>
            </a:r>
          </a:p>
          <a:p>
            <a:r>
              <a:rPr lang="en-US" sz="1400" b="1" dirty="0">
                <a:solidFill>
                  <a:srgbClr val="002060"/>
                </a:solidFill>
              </a:rPr>
              <a:t>Spotlight</a:t>
            </a:r>
          </a:p>
          <a:p>
            <a:r>
              <a:rPr lang="en-US" sz="1100" i="1" dirty="0"/>
              <a:t>Description</a:t>
            </a:r>
          </a:p>
          <a:p>
            <a:r>
              <a:rPr lang="en-US" sz="1400" b="1" dirty="0">
                <a:solidFill>
                  <a:srgbClr val="002060"/>
                </a:solidFill>
              </a:rPr>
              <a:t>Sort</a:t>
            </a:r>
          </a:p>
          <a:p>
            <a:r>
              <a:rPr lang="en-US" sz="1100" i="1" dirty="0"/>
              <a:t>Description</a:t>
            </a:r>
          </a:p>
        </p:txBody>
      </p:sp>
      <p:sp>
        <p:nvSpPr>
          <p:cNvPr id="44" name="TextBox 43"/>
          <p:cNvSpPr txBox="1"/>
          <p:nvPr/>
        </p:nvSpPr>
        <p:spPr>
          <a:xfrm>
            <a:off x="5723591" y="3864393"/>
            <a:ext cx="2999601" cy="584775"/>
          </a:xfrm>
          <a:prstGeom prst="rect">
            <a:avLst/>
          </a:prstGeom>
          <a:solidFill>
            <a:schemeClr val="bg1">
              <a:alpha val="60000"/>
            </a:schemeClr>
          </a:solidFill>
        </p:spPr>
        <p:txBody>
          <a:bodyPr wrap="square" rtlCol="0">
            <a:spAutoFit/>
          </a:bodyPr>
          <a:lstStyle/>
          <a:p>
            <a:r>
              <a:rPr lang="en-US" sz="1600" i="1" dirty="0">
                <a:solidFill>
                  <a:srgbClr val="FF0000"/>
                </a:solidFill>
              </a:rPr>
              <a:t>* not all tools will be immediately supported.  Some will come later.</a:t>
            </a:r>
          </a:p>
        </p:txBody>
      </p:sp>
      <p:sp>
        <p:nvSpPr>
          <p:cNvPr id="19" name="Rounded Rectangle 18"/>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26" name="Picture 25">
            <a:hlinkClick r:id="rId5" action="ppaction://hlinksldjump" tooltip="Home"/>
            <a:hlinkHover r:id="" action="ppaction://noaction" highlightClick="1"/>
            <a:extLst>
              <a:ext uri="{FF2B5EF4-FFF2-40B4-BE49-F238E27FC236}">
                <a16:creationId xmlns:a16="http://schemas.microsoft.com/office/drawing/2014/main" id="{E4399B76-1FFA-6A45-AD7C-5EA4B349E95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27" name="Picture 26">
            <a:hlinkClick r:id="rId7" action="ppaction://hlinksldjump" tooltip="How Does Power BI Work With Seattle U?"/>
            <a:hlinkHover r:id="" action="ppaction://noaction" highlightClick="1"/>
            <a:extLst>
              <a:ext uri="{FF2B5EF4-FFF2-40B4-BE49-F238E27FC236}">
                <a16:creationId xmlns:a16="http://schemas.microsoft.com/office/drawing/2014/main" id="{F8B4710B-FAF7-C84B-8516-F99DED9F0FD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28" name="Picture 27">
            <a:hlinkClick r:id="rId9" action="ppaction://hlinksldjump" tooltip="How Do I Navigate Power BI?"/>
            <a:hlinkHover r:id="" action="ppaction://noaction" highlightClick="1"/>
            <a:extLst>
              <a:ext uri="{FF2B5EF4-FFF2-40B4-BE49-F238E27FC236}">
                <a16:creationId xmlns:a16="http://schemas.microsoft.com/office/drawing/2014/main" id="{0D71C8B8-EAFA-5748-9618-FB2BCFDAC3E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9" name="Picture 28">
            <a:hlinkClick r:id="rId11" action="ppaction://hlinksldjump" tooltip="End Presentation"/>
            <a:hlinkHover r:id="" action="ppaction://noaction" highlightClick="1"/>
            <a:extLst>
              <a:ext uri="{FF2B5EF4-FFF2-40B4-BE49-F238E27FC236}">
                <a16:creationId xmlns:a16="http://schemas.microsoft.com/office/drawing/2014/main" id="{80E0962F-22D5-EF4C-9FA5-D06DE9BDCC9E}"/>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33" name="TextBox 32">
            <a:extLst>
              <a:ext uri="{FF2B5EF4-FFF2-40B4-BE49-F238E27FC236}">
                <a16:creationId xmlns:a16="http://schemas.microsoft.com/office/drawing/2014/main" id="{FE5FD732-2455-7342-8EA2-72E83815079F}"/>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30" name="Picture 29"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34" name="Group 33"/>
          <p:cNvGrpSpPr/>
          <p:nvPr/>
        </p:nvGrpSpPr>
        <p:grpSpPr>
          <a:xfrm>
            <a:off x="-157418" y="1376979"/>
            <a:ext cx="651627" cy="1566708"/>
            <a:chOff x="-157418" y="1376979"/>
            <a:chExt cx="651627" cy="1566708"/>
          </a:xfrm>
        </p:grpSpPr>
        <p:cxnSp>
          <p:nvCxnSpPr>
            <p:cNvPr id="36" name="Straight Connector 35"/>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816929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par>
                          <p:cTn id="53" fill="hold">
                            <p:stCondLst>
                              <p:cond delay="4500"/>
                            </p:stCondLst>
                            <p:childTnLst>
                              <p:par>
                                <p:cTn id="54" presetID="2" presetClass="entr" presetSubtype="2"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13" grpId="0" animBg="1"/>
      <p:bldP spid="35" grpId="0" animBg="1"/>
      <p:bldP spid="40" grpId="0" animBg="1"/>
      <p:bldP spid="44"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ight Triangle 41">
            <a:extLst>
              <a:ext uri="{FF2B5EF4-FFF2-40B4-BE49-F238E27FC236}">
                <a16:creationId xmlns:a16="http://schemas.microsoft.com/office/drawing/2014/main" id="{2F6397FC-99EF-114E-9F82-C90A0D2AAE61}"/>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8" name="Title 1"/>
          <p:cNvSpPr txBox="1">
            <a:spLocks/>
          </p:cNvSpPr>
          <p:nvPr/>
        </p:nvSpPr>
        <p:spPr>
          <a:xfrm>
            <a:off x="707462" y="341799"/>
            <a:ext cx="7979337" cy="677376"/>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dirty="0"/>
              <a:t>Visualizations as Cards</a:t>
            </a:r>
          </a:p>
        </p:txBody>
      </p:sp>
      <p:sp>
        <p:nvSpPr>
          <p:cNvPr id="3" name="TextBox 2"/>
          <p:cNvSpPr txBox="1"/>
          <p:nvPr/>
        </p:nvSpPr>
        <p:spPr>
          <a:xfrm>
            <a:off x="707462" y="952500"/>
            <a:ext cx="7979337" cy="307777"/>
          </a:xfrm>
          <a:prstGeom prst="rect">
            <a:avLst/>
          </a:prstGeom>
          <a:noFill/>
        </p:spPr>
        <p:txBody>
          <a:bodyPr wrap="square" rtlCol="0">
            <a:spAutoFit/>
          </a:bodyPr>
          <a:lstStyle/>
          <a:p>
            <a:r>
              <a:rPr lang="en-US" sz="1400" i="1" dirty="0"/>
              <a:t>Some visualizations are layered cards that show static data and help with navigation.</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72452" y="2495983"/>
            <a:ext cx="2139404" cy="1580782"/>
          </a:xfrm>
          <a:prstGeom prst="rect">
            <a:avLst/>
          </a:prstGeom>
          <a:ln>
            <a:solidFill>
              <a:schemeClr val="tx1"/>
            </a:solidFill>
          </a:ln>
        </p:spPr>
      </p:pic>
      <p:sp>
        <p:nvSpPr>
          <p:cNvPr id="5" name="Rectangle 4"/>
          <p:cNvSpPr/>
          <p:nvPr/>
        </p:nvSpPr>
        <p:spPr>
          <a:xfrm>
            <a:off x="4339835" y="2515482"/>
            <a:ext cx="2057639" cy="1541783"/>
          </a:xfrm>
          <a:prstGeom prst="rect">
            <a:avLst/>
          </a:prstGeom>
          <a:solidFill>
            <a:srgbClr val="AA0000">
              <a:alpha val="5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Go to New Student views</a:t>
            </a:r>
          </a:p>
        </p:txBody>
      </p:sp>
      <p:sp>
        <p:nvSpPr>
          <p:cNvPr id="17" name="TextBox 16"/>
          <p:cNvSpPr txBox="1"/>
          <p:nvPr/>
        </p:nvSpPr>
        <p:spPr>
          <a:xfrm>
            <a:off x="746882" y="1346061"/>
            <a:ext cx="1994260" cy="1169551"/>
          </a:xfrm>
          <a:prstGeom prst="rect">
            <a:avLst/>
          </a:prstGeom>
          <a:noFill/>
        </p:spPr>
        <p:txBody>
          <a:bodyPr wrap="square" rtlCol="0">
            <a:spAutoFit/>
          </a:bodyPr>
          <a:lstStyle/>
          <a:p>
            <a:r>
              <a:rPr lang="en-US" sz="1400" dirty="0"/>
              <a:t>The “cards” in the </a:t>
            </a:r>
            <a:r>
              <a:rPr lang="en-US" sz="1400" u="sng" dirty="0"/>
              <a:t>Term Census </a:t>
            </a:r>
            <a:r>
              <a:rPr lang="en-US" sz="1400" dirty="0"/>
              <a:t>Report actually assume two tasks: </a:t>
            </a:r>
            <a:r>
              <a:rPr lang="en-US" sz="1400" b="1" dirty="0"/>
              <a:t>Representing data </a:t>
            </a:r>
            <a:r>
              <a:rPr lang="en-US" sz="1400" dirty="0"/>
              <a:t>and </a:t>
            </a:r>
            <a:r>
              <a:rPr lang="en-US" sz="1400" b="1" dirty="0"/>
              <a:t>Navigating the report</a:t>
            </a:r>
            <a:r>
              <a:rPr lang="en-US" sz="1400" dirty="0"/>
              <a:t>.</a:t>
            </a:r>
          </a:p>
        </p:txBody>
      </p:sp>
      <p:pic>
        <p:nvPicPr>
          <p:cNvPr id="26" name="Picture 2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93816" y="1534249"/>
            <a:ext cx="993401" cy="2939139"/>
          </a:xfrm>
          <a:prstGeom prst="rect">
            <a:avLst/>
          </a:prstGeom>
          <a:ln>
            <a:solidFill>
              <a:schemeClr val="tx1"/>
            </a:solidFill>
          </a:ln>
          <a:effectLst>
            <a:outerShdw blurRad="50800" dist="38100" dir="2700000" algn="tl" rotWithShape="0">
              <a:prstClr val="black">
                <a:alpha val="40000"/>
              </a:prstClr>
            </a:outerShdw>
          </a:effectLst>
        </p:spPr>
      </p:pic>
      <p:sp>
        <p:nvSpPr>
          <p:cNvPr id="20" name="Rectangle 19"/>
          <p:cNvSpPr/>
          <p:nvPr/>
        </p:nvSpPr>
        <p:spPr>
          <a:xfrm>
            <a:off x="3142213" y="3128022"/>
            <a:ext cx="845004" cy="689337"/>
          </a:xfrm>
          <a:prstGeom prst="rect">
            <a:avLst/>
          </a:prstGeom>
          <a:solidFill>
            <a:srgbClr val="AA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t>Go to New Student views</a:t>
            </a:r>
          </a:p>
        </p:txBody>
      </p:sp>
      <p:sp>
        <p:nvSpPr>
          <p:cNvPr id="21" name="Right Arrow 20"/>
          <p:cNvSpPr/>
          <p:nvPr/>
        </p:nvSpPr>
        <p:spPr>
          <a:xfrm rot="14370944">
            <a:off x="3610980" y="3469850"/>
            <a:ext cx="292100" cy="255592"/>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746882" y="2601396"/>
            <a:ext cx="2890757" cy="1045350"/>
            <a:chOff x="633532" y="2666483"/>
            <a:chExt cx="2890757" cy="1045350"/>
          </a:xfrm>
        </p:grpSpPr>
        <p:sp>
          <p:nvSpPr>
            <p:cNvPr id="19" name="TextBox 18"/>
            <p:cNvSpPr txBox="1"/>
            <p:nvPr/>
          </p:nvSpPr>
          <p:spPr>
            <a:xfrm>
              <a:off x="633532" y="2666483"/>
              <a:ext cx="1936340" cy="954107"/>
            </a:xfrm>
            <a:prstGeom prst="rect">
              <a:avLst/>
            </a:prstGeom>
            <a:solidFill>
              <a:schemeClr val="bg1"/>
            </a:solidFill>
            <a:ln w="12700">
              <a:noFill/>
              <a:prstDash val="sysDash"/>
            </a:ln>
          </p:spPr>
          <p:txBody>
            <a:bodyPr wrap="square" rtlCol="0">
              <a:spAutoFit/>
            </a:bodyPr>
            <a:lstStyle/>
            <a:p>
              <a:r>
                <a:rPr lang="en-US" sz="1400" dirty="0"/>
                <a:t>When your mouse hovers over a card, it brings up a navigation card.  </a:t>
              </a:r>
            </a:p>
          </p:txBody>
        </p:sp>
        <p:cxnSp>
          <p:nvCxnSpPr>
            <p:cNvPr id="9" name="Straight Connector 8"/>
            <p:cNvCxnSpPr>
              <a:endCxn id="21" idx="0"/>
            </p:cNvCxnSpPr>
            <p:nvPr/>
          </p:nvCxnSpPr>
          <p:spPr>
            <a:xfrm>
              <a:off x="2410974" y="3087687"/>
              <a:ext cx="1113315" cy="624146"/>
            </a:xfrm>
            <a:prstGeom prst="line">
              <a:avLst/>
            </a:prstGeom>
            <a:ln w="12700">
              <a:solidFill>
                <a:srgbClr val="004C97"/>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23" name="Rounded Rectangle 22"/>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6782753" y="1563912"/>
            <a:ext cx="1608033" cy="1046440"/>
          </a:xfrm>
          <a:prstGeom prst="rect">
            <a:avLst/>
          </a:prstGeom>
          <a:solidFill>
            <a:schemeClr val="bg1"/>
          </a:solidFill>
          <a:ln>
            <a:solidFill>
              <a:schemeClr val="bg1">
                <a:lumMod val="75000"/>
              </a:schemeClr>
            </a:solidFill>
          </a:ln>
        </p:spPr>
        <p:txBody>
          <a:bodyPr wrap="square" rtlCol="0">
            <a:spAutoFit/>
          </a:bodyPr>
          <a:lstStyle/>
          <a:p>
            <a:pPr algn="ctr"/>
            <a:r>
              <a:rPr lang="en-US" sz="1400" b="1" dirty="0">
                <a:solidFill>
                  <a:schemeClr val="tx1">
                    <a:lumMod val="75000"/>
                    <a:lumOff val="25000"/>
                  </a:schemeClr>
                </a:solidFill>
              </a:rPr>
              <a:t>Navigation Card</a:t>
            </a:r>
          </a:p>
          <a:p>
            <a:pPr algn="ctr"/>
            <a:r>
              <a:rPr lang="en-US" sz="1200" i="1" dirty="0">
                <a:solidFill>
                  <a:schemeClr val="tx1">
                    <a:lumMod val="75000"/>
                    <a:lumOff val="25000"/>
                  </a:schemeClr>
                </a:solidFill>
              </a:rPr>
              <a:t>Clicking on the navigation card will take you to that location in the report.</a:t>
            </a:r>
          </a:p>
        </p:txBody>
      </p:sp>
      <p:cxnSp>
        <p:nvCxnSpPr>
          <p:cNvPr id="32" name="Straight Connector 31"/>
          <p:cNvCxnSpPr>
            <a:cxnSpLocks/>
            <a:endCxn id="31" idx="1"/>
          </p:cNvCxnSpPr>
          <p:nvPr/>
        </p:nvCxnSpPr>
        <p:spPr>
          <a:xfrm>
            <a:off x="6336407" y="2087132"/>
            <a:ext cx="446346"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6409081" y="2944651"/>
            <a:ext cx="1984280" cy="1046440"/>
            <a:chOff x="3898780" y="3030325"/>
            <a:chExt cx="1984280" cy="1046440"/>
          </a:xfrm>
        </p:grpSpPr>
        <p:sp>
          <p:nvSpPr>
            <p:cNvPr id="33" name="TextBox 32"/>
            <p:cNvSpPr txBox="1"/>
            <p:nvPr/>
          </p:nvSpPr>
          <p:spPr>
            <a:xfrm>
              <a:off x="4272452" y="3030325"/>
              <a:ext cx="1610608" cy="1046440"/>
            </a:xfrm>
            <a:prstGeom prst="rect">
              <a:avLst/>
            </a:prstGeom>
            <a:solidFill>
              <a:schemeClr val="bg1"/>
            </a:solidFill>
            <a:ln>
              <a:solidFill>
                <a:schemeClr val="bg1">
                  <a:lumMod val="75000"/>
                </a:schemeClr>
              </a:solidFill>
            </a:ln>
          </p:spPr>
          <p:txBody>
            <a:bodyPr wrap="square" rtlCol="0">
              <a:spAutoFit/>
            </a:bodyPr>
            <a:lstStyle/>
            <a:p>
              <a:pPr algn="ctr"/>
              <a:r>
                <a:rPr lang="en-US" sz="1400" b="1" dirty="0">
                  <a:solidFill>
                    <a:schemeClr val="tx1">
                      <a:lumMod val="75000"/>
                      <a:lumOff val="25000"/>
                    </a:schemeClr>
                  </a:solidFill>
                </a:rPr>
                <a:t>Static Data </a:t>
              </a:r>
            </a:p>
            <a:p>
              <a:pPr algn="ctr"/>
              <a:r>
                <a:rPr lang="en-US" sz="1200" i="1" dirty="0">
                  <a:solidFill>
                    <a:schemeClr val="tx1">
                      <a:lumMod val="75000"/>
                      <a:lumOff val="25000"/>
                    </a:schemeClr>
                  </a:solidFill>
                </a:rPr>
                <a:t>Displays data affected by slicers that have been applied to the report</a:t>
              </a:r>
            </a:p>
          </p:txBody>
        </p:sp>
        <p:cxnSp>
          <p:nvCxnSpPr>
            <p:cNvPr id="37" name="Straight Connector 36"/>
            <p:cNvCxnSpPr>
              <a:cxnSpLocks/>
              <a:stCxn id="33" idx="1"/>
            </p:cNvCxnSpPr>
            <p:nvPr/>
          </p:nvCxnSpPr>
          <p:spPr>
            <a:xfrm flipH="1">
              <a:off x="3898780" y="3553545"/>
              <a:ext cx="373672"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pic>
        <p:nvPicPr>
          <p:cNvPr id="25" name="Picture 24"/>
          <p:cNvPicPr>
            <a:picLocks noChangeAspect="1"/>
          </p:cNvPicPr>
          <p:nvPr/>
        </p:nvPicPr>
        <p:blipFill rotWithShape="1">
          <a:blip r:embed="rId5" cstate="print">
            <a:extLst>
              <a:ext uri="{28A0092B-C50C-407E-A947-70E740481C1C}">
                <a14:useLocalDpi xmlns:a14="http://schemas.microsoft.com/office/drawing/2010/main"/>
              </a:ext>
            </a:extLst>
          </a:blip>
          <a:srcRect l="15355" t="6156" r="2382"/>
          <a:stretch/>
        </p:blipFill>
        <p:spPr>
          <a:xfrm>
            <a:off x="3001674" y="1316797"/>
            <a:ext cx="5894681" cy="3523303"/>
          </a:xfrm>
          <a:prstGeom prst="rect">
            <a:avLst/>
          </a:prstGeom>
          <a:ln>
            <a:solidFill>
              <a:schemeClr val="tx1"/>
            </a:solidFill>
          </a:ln>
          <a:effectLst>
            <a:outerShdw blurRad="50800" dist="38100" dir="2700000" algn="tl" rotWithShape="0">
              <a:prstClr val="black">
                <a:alpha val="40000"/>
              </a:prstClr>
            </a:outerShdw>
          </a:effectLst>
        </p:spPr>
      </p:pic>
      <p:pic>
        <p:nvPicPr>
          <p:cNvPr id="34" name="Picture 33">
            <a:hlinkClick r:id="rId6" action="ppaction://hlinksldjump" tooltip="Home"/>
            <a:hlinkHover r:id="" action="ppaction://noaction" highlightClick="1"/>
            <a:extLst>
              <a:ext uri="{FF2B5EF4-FFF2-40B4-BE49-F238E27FC236}">
                <a16:creationId xmlns:a16="http://schemas.microsoft.com/office/drawing/2014/main" id="{FB2C37F4-E89F-B94F-AD9B-2E88493CA79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35" name="Picture 34">
            <a:hlinkClick r:id="rId8" action="ppaction://hlinksldjump" tooltip="How Does Power BI Work With Seattle U?"/>
            <a:hlinkHover r:id="" action="ppaction://noaction" highlightClick="1"/>
            <a:extLst>
              <a:ext uri="{FF2B5EF4-FFF2-40B4-BE49-F238E27FC236}">
                <a16:creationId xmlns:a16="http://schemas.microsoft.com/office/drawing/2014/main" id="{742E17B6-B9EA-714D-82F2-6294C6997C5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36" name="Picture 35">
            <a:hlinkClick r:id="rId10" action="ppaction://hlinksldjump" tooltip="How Do I Navigate Power BI?"/>
            <a:hlinkHover r:id="" action="ppaction://noaction" highlightClick="1"/>
            <a:extLst>
              <a:ext uri="{FF2B5EF4-FFF2-40B4-BE49-F238E27FC236}">
                <a16:creationId xmlns:a16="http://schemas.microsoft.com/office/drawing/2014/main" id="{ACC8E8A7-F642-B845-9FD1-835E0CD82A2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39" name="Picture 38">
            <a:hlinkClick r:id="rId12" action="ppaction://hlinksldjump" tooltip="End Presentation"/>
            <a:hlinkHover r:id="" action="ppaction://noaction" highlightClick="1"/>
            <a:extLst>
              <a:ext uri="{FF2B5EF4-FFF2-40B4-BE49-F238E27FC236}">
                <a16:creationId xmlns:a16="http://schemas.microsoft.com/office/drawing/2014/main" id="{156477F1-9512-BC48-860A-FBB7F4427897}"/>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24" name="Rectangle 23">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sp>
        <p:nvSpPr>
          <p:cNvPr id="43" name="TextBox 42">
            <a:extLst>
              <a:ext uri="{FF2B5EF4-FFF2-40B4-BE49-F238E27FC236}">
                <a16:creationId xmlns:a16="http://schemas.microsoft.com/office/drawing/2014/main" id="{21EDC5E6-A4BE-1640-93A4-5425AEA9F957}"/>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pic>
        <p:nvPicPr>
          <p:cNvPr id="28" name="Picture 27"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29" name="Group 28"/>
          <p:cNvGrpSpPr/>
          <p:nvPr/>
        </p:nvGrpSpPr>
        <p:grpSpPr>
          <a:xfrm>
            <a:off x="-157418" y="1376979"/>
            <a:ext cx="651627" cy="1566708"/>
            <a:chOff x="-157418" y="1376979"/>
            <a:chExt cx="651627" cy="1566708"/>
          </a:xfrm>
        </p:grpSpPr>
        <p:cxnSp>
          <p:nvCxnSpPr>
            <p:cNvPr id="30" name="Straight Connector 29"/>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381279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500"/>
                                        <p:tgtEl>
                                          <p:spTgt spid="25"/>
                                        </p:tgtEl>
                                      </p:cBhvr>
                                    </p:animEffect>
                                    <p:set>
                                      <p:cBhvr>
                                        <p:cTn id="11" dur="1" fill="hold">
                                          <p:stCondLst>
                                            <p:cond delay="499"/>
                                          </p:stCondLst>
                                        </p:cTn>
                                        <p:tgtEl>
                                          <p:spTgt spid="25"/>
                                        </p:tgtEl>
                                        <p:attrNameLst>
                                          <p:attrName>style.visibility</p:attrName>
                                        </p:attrNameLst>
                                      </p:cBhvr>
                                      <p:to>
                                        <p:strVal val="hidden"/>
                                      </p:to>
                                    </p:se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42" presetClass="path" presetSubtype="0" accel="50000" decel="50000" fill="hold" grpId="0" nodeType="afterEffect">
                                  <p:stCondLst>
                                    <p:cond delay="0"/>
                                  </p:stCondLst>
                                  <p:childTnLst>
                                    <p:animMotion origin="layout" path="M -2.77778E-6 1.11111E-6 L -0.00277 -0.15185 " pathEditMode="relative" rAng="0" ptsTypes="AA">
                                      <p:cBhvr>
                                        <p:cTn id="33" dur="1000" fill="hold"/>
                                        <p:tgtEl>
                                          <p:spTgt spid="5"/>
                                        </p:tgtEl>
                                        <p:attrNameLst>
                                          <p:attrName>ppt_x</p:attrName>
                                          <p:attrName>ppt_y</p:attrName>
                                        </p:attrNameLst>
                                      </p:cBhvr>
                                      <p:rCtr x="-139" y="-7593"/>
                                    </p:animMotion>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par>
                          <p:cTn id="44" fill="hold">
                            <p:stCondLst>
                              <p:cond delay="4500"/>
                            </p:stCondLst>
                            <p:childTnLst>
                              <p:par>
                                <p:cTn id="45" presetID="2" presetClass="entr" presetSubtype="2"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1+#ppt_w/2"/>
                                          </p:val>
                                        </p:tav>
                                        <p:tav tm="100000">
                                          <p:val>
                                            <p:strVal val="#ppt_x"/>
                                          </p:val>
                                        </p:tav>
                                      </p:tavLst>
                                    </p:anim>
                                    <p:anim calcmode="lin" valueType="num">
                                      <p:cBhvr additive="base">
                                        <p:cTn id="4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7" grpId="0"/>
      <p:bldP spid="20" grpId="0" animBg="1"/>
      <p:bldP spid="21" grpId="0" animBg="1"/>
      <p:bldP spid="31"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l="-125" r="-125"/>
          <a:stretch/>
        </p:blipFill>
        <p:spPr>
          <a:xfrm>
            <a:off x="-15954" y="0"/>
            <a:ext cx="9159954" cy="5143500"/>
          </a:xfrm>
          <a:prstGeom prst="rect">
            <a:avLst/>
          </a:prstGeom>
        </p:spPr>
      </p:pic>
      <p:sp>
        <p:nvSpPr>
          <p:cNvPr id="6" name="Rectangle 5"/>
          <p:cNvSpPr/>
          <p:nvPr/>
        </p:nvSpPr>
        <p:spPr>
          <a:xfrm>
            <a:off x="-13746" y="0"/>
            <a:ext cx="9157834" cy="5137266"/>
          </a:xfrm>
          <a:prstGeom prst="rect">
            <a:avLst/>
          </a:prstGeom>
          <a:solidFill>
            <a:srgbClr val="004C97">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title"/>
          </p:nvPr>
        </p:nvSpPr>
        <p:spPr>
          <a:xfrm>
            <a:off x="454350" y="2013376"/>
            <a:ext cx="8235300" cy="610988"/>
          </a:xfrm>
          <a:effectLst>
            <a:outerShdw blurRad="50800" dist="38100" dir="2700000" algn="tl" rotWithShape="0">
              <a:prstClr val="black">
                <a:alpha val="40000"/>
              </a:prstClr>
            </a:outerShdw>
          </a:effectLst>
        </p:spPr>
        <p:txBody>
          <a:bodyPr>
            <a:noAutofit/>
          </a:bodyPr>
          <a:lstStyle/>
          <a:p>
            <a:r>
              <a:rPr lang="en-US" sz="5400" dirty="0">
                <a:solidFill>
                  <a:schemeClr val="bg1"/>
                </a:solidFill>
              </a:rPr>
              <a:t>How Does Power BI </a:t>
            </a:r>
            <a:br>
              <a:rPr lang="en-US" sz="5400" dirty="0">
                <a:solidFill>
                  <a:schemeClr val="bg1"/>
                </a:solidFill>
              </a:rPr>
            </a:br>
            <a:r>
              <a:rPr lang="en-US" sz="5400" dirty="0">
                <a:solidFill>
                  <a:schemeClr val="bg1"/>
                </a:solidFill>
              </a:rPr>
              <a:t>Work with Seattle U?</a:t>
            </a:r>
          </a:p>
        </p:txBody>
      </p:sp>
      <p:sp>
        <p:nvSpPr>
          <p:cNvPr id="7" name="Right Triangle 6"/>
          <p:cNvSpPr/>
          <p:nvPr/>
        </p:nvSpPr>
        <p:spPr>
          <a:xfrm flipH="1" flipV="1">
            <a:off x="8200571" y="0"/>
            <a:ext cx="943517" cy="951464"/>
          </a:xfrm>
          <a:prstGeom prst="rtTriangle">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1"/>
          <p:cNvSpPr txBox="1">
            <a:spLocks/>
          </p:cNvSpPr>
          <p:nvPr/>
        </p:nvSpPr>
        <p:spPr>
          <a:xfrm>
            <a:off x="437029" y="3114104"/>
            <a:ext cx="8235300" cy="801999"/>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r>
              <a:rPr lang="en-US" sz="1800" i="1" dirty="0">
                <a:solidFill>
                  <a:schemeClr val="bg1">
                    <a:lumMod val="95000"/>
                  </a:schemeClr>
                </a:solidFill>
                <a:latin typeface="+mj-lt"/>
              </a:rPr>
              <a:t>This module will provide an overview on how </a:t>
            </a:r>
            <a:r>
              <a:rPr lang="en-US" sz="1800" i="1" dirty="0" err="1">
                <a:solidFill>
                  <a:schemeClr val="bg1">
                    <a:lumMod val="95000"/>
                  </a:schemeClr>
                </a:solidFill>
                <a:latin typeface="+mj-lt"/>
              </a:rPr>
              <a:t>InformSU</a:t>
            </a:r>
            <a:r>
              <a:rPr lang="en-US" sz="1800" i="1" dirty="0">
                <a:solidFill>
                  <a:schemeClr val="bg1">
                    <a:lumMod val="95000"/>
                  </a:schemeClr>
                </a:solidFill>
                <a:latin typeface="+mj-lt"/>
              </a:rPr>
              <a:t> is working to support the implementation of Power BI by providing data, reports, and trainings.</a:t>
            </a:r>
          </a:p>
        </p:txBody>
      </p:sp>
      <p:sp>
        <p:nvSpPr>
          <p:cNvPr id="14" name="Rounded Rectangle 13"/>
          <p:cNvSpPr/>
          <p:nvPr/>
        </p:nvSpPr>
        <p:spPr>
          <a:xfrm>
            <a:off x="-138015" y="522488"/>
            <a:ext cx="632224" cy="4754362"/>
          </a:xfrm>
          <a:prstGeom prst="roundRect">
            <a:avLst/>
          </a:prstGeom>
          <a:solidFill>
            <a:srgbClr val="004C9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15" name="Picture 14">
            <a:hlinkClick r:id="rId4" action="ppaction://hlinksldjump" tooltip="Home"/>
            <a:hlinkHover r:id="" action="ppaction://noaction" highlightClick="1"/>
            <a:extLst>
              <a:ext uri="{FF2B5EF4-FFF2-40B4-BE49-F238E27FC236}">
                <a16:creationId xmlns:a16="http://schemas.microsoft.com/office/drawing/2014/main" id="{6D8DB3A7-6FB3-3247-B142-00F6D0B0263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16" name="Picture 15">
            <a:hlinkClick r:id="rId6" action="ppaction://hlinksldjump" tooltip="How Does Power BI Work With Seattle U?"/>
            <a:hlinkHover r:id="" action="ppaction://noaction" highlightClick="1"/>
            <a:extLst>
              <a:ext uri="{FF2B5EF4-FFF2-40B4-BE49-F238E27FC236}">
                <a16:creationId xmlns:a16="http://schemas.microsoft.com/office/drawing/2014/main" id="{C8AD10B0-A33E-2546-AF27-2D69A9F92D8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17" name="Picture 16">
            <a:hlinkClick r:id="rId8" action="ppaction://hlinksldjump" tooltip="How Do I Navigate Power BI?"/>
            <a:hlinkHover r:id="" action="ppaction://noaction" highlightClick="1"/>
            <a:extLst>
              <a:ext uri="{FF2B5EF4-FFF2-40B4-BE49-F238E27FC236}">
                <a16:creationId xmlns:a16="http://schemas.microsoft.com/office/drawing/2014/main" id="{532D5425-5557-3948-B660-965F3BEE268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18" name="Picture 17">
            <a:hlinkClick r:id="rId10" action="ppaction://hlinksldjump" tooltip="End Presentation"/>
            <a:hlinkHover r:id="" action="ppaction://noaction" highlightClick="1"/>
            <a:extLst>
              <a:ext uri="{FF2B5EF4-FFF2-40B4-BE49-F238E27FC236}">
                <a16:creationId xmlns:a16="http://schemas.microsoft.com/office/drawing/2014/main" id="{C1B2C465-EF7A-AC43-A23B-ADE7BAA090F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8" name="TextBox 7"/>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err="1">
                <a:solidFill>
                  <a:schemeClr val="bg1"/>
                </a:solidFill>
              </a:rPr>
              <a:t>InformSU</a:t>
            </a:r>
            <a:endParaRPr lang="en-US" sz="1200" b="1" dirty="0">
              <a:solidFill>
                <a:schemeClr val="bg1"/>
              </a:solidFill>
            </a:endParaRPr>
          </a:p>
        </p:txBody>
      </p:sp>
      <p:pic>
        <p:nvPicPr>
          <p:cNvPr id="19" name="Picture 18"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24" name="Group 23"/>
          <p:cNvGrpSpPr/>
          <p:nvPr/>
        </p:nvGrpSpPr>
        <p:grpSpPr>
          <a:xfrm>
            <a:off x="-157418" y="1376979"/>
            <a:ext cx="651627" cy="1566708"/>
            <a:chOff x="-157418" y="1376979"/>
            <a:chExt cx="651627" cy="1566708"/>
          </a:xfrm>
        </p:grpSpPr>
        <p:cxnSp>
          <p:nvCxnSpPr>
            <p:cNvPr id="26" name="Straight Connector 25"/>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345504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FD23C59B-0554-6F44-8283-B9A331A2213F}"/>
              </a:ext>
            </a:extLst>
          </p:cNvPr>
          <p:cNvSpPr/>
          <p:nvPr/>
        </p:nvSpPr>
        <p:spPr>
          <a:xfrm flipH="1" flipV="1">
            <a:off x="8200571" y="0"/>
            <a:ext cx="943517" cy="951464"/>
          </a:xfrm>
          <a:prstGeom prst="r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8" name="Title 1"/>
          <p:cNvSpPr txBox="1">
            <a:spLocks/>
          </p:cNvSpPr>
          <p:nvPr/>
        </p:nvSpPr>
        <p:spPr>
          <a:xfrm>
            <a:off x="707462" y="341799"/>
            <a:ext cx="7979337" cy="677376"/>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dirty="0"/>
              <a:t>Training Resources</a:t>
            </a:r>
          </a:p>
        </p:txBody>
      </p:sp>
      <p:sp>
        <p:nvSpPr>
          <p:cNvPr id="3" name="TextBox 2"/>
          <p:cNvSpPr txBox="1"/>
          <p:nvPr/>
        </p:nvSpPr>
        <p:spPr>
          <a:xfrm>
            <a:off x="707462" y="952500"/>
            <a:ext cx="7979337" cy="523220"/>
          </a:xfrm>
          <a:prstGeom prst="rect">
            <a:avLst/>
          </a:prstGeom>
          <a:noFill/>
        </p:spPr>
        <p:txBody>
          <a:bodyPr wrap="square" rtlCol="0">
            <a:spAutoFit/>
          </a:bodyPr>
          <a:lstStyle/>
          <a:p>
            <a:r>
              <a:rPr lang="en-US" sz="1400" i="1" dirty="0"/>
              <a:t>Power BI training has been designed to introduce the new tool and the specific reports </a:t>
            </a:r>
          </a:p>
          <a:p>
            <a:r>
              <a:rPr lang="en-US" sz="1400" i="1" dirty="0"/>
              <a:t>and dashboards that will run on it.</a:t>
            </a:r>
          </a:p>
        </p:txBody>
      </p:sp>
      <p:sp>
        <p:nvSpPr>
          <p:cNvPr id="23" name="Rounded Rectangle 22"/>
          <p:cNvSpPr/>
          <p:nvPr/>
        </p:nvSpPr>
        <p:spPr>
          <a:xfrm>
            <a:off x="-138015" y="522488"/>
            <a:ext cx="632224" cy="4754362"/>
          </a:xfrm>
          <a:prstGeom prst="roundRect">
            <a:avLst/>
          </a:prstGeom>
          <a:solidFill>
            <a:srgbClr val="6CB33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hlinkClick r:id="rId3" action="ppaction://hlinksldjump" tooltip="Home"/>
            <a:hlinkHover r:id="" action="ppaction://noaction" highlightClick="1"/>
            <a:extLst>
              <a:ext uri="{FF2B5EF4-FFF2-40B4-BE49-F238E27FC236}">
                <a16:creationId xmlns:a16="http://schemas.microsoft.com/office/drawing/2014/main" id="{99514179-7E4D-7F46-8B06-EB3D150C6A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12" name="Picture 11">
            <a:hlinkClick r:id="rId5" action="ppaction://hlinksldjump" tooltip="How Does Power BI Work With Seattle U?"/>
            <a:hlinkHover r:id="" action="ppaction://noaction" highlightClick="1"/>
            <a:extLst>
              <a:ext uri="{FF2B5EF4-FFF2-40B4-BE49-F238E27FC236}">
                <a16:creationId xmlns:a16="http://schemas.microsoft.com/office/drawing/2014/main" id="{18391EA5-5231-FC41-8EF5-AFF2F14B329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13" name="Picture 12">
            <a:hlinkClick r:id="rId7" action="ppaction://hlinksldjump" tooltip="How Do I Navigate Power BI?"/>
            <a:hlinkHover r:id="" action="ppaction://noaction" highlightClick="1"/>
            <a:extLst>
              <a:ext uri="{FF2B5EF4-FFF2-40B4-BE49-F238E27FC236}">
                <a16:creationId xmlns:a16="http://schemas.microsoft.com/office/drawing/2014/main" id="{4ADF5E41-176B-BA48-A70B-2FA23D7C051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14" name="Picture 13">
            <a:hlinkClick r:id="rId9" action="ppaction://hlinksldjump" tooltip="End Presentation"/>
            <a:hlinkHover r:id="" action="ppaction://noaction" highlightClick="1"/>
            <a:extLst>
              <a:ext uri="{FF2B5EF4-FFF2-40B4-BE49-F238E27FC236}">
                <a16:creationId xmlns:a16="http://schemas.microsoft.com/office/drawing/2014/main" id="{FA5E715D-7EE9-A044-819C-04FF9DCF95F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17" name="TextBox 16">
            <a:extLst>
              <a:ext uri="{FF2B5EF4-FFF2-40B4-BE49-F238E27FC236}">
                <a16:creationId xmlns:a16="http://schemas.microsoft.com/office/drawing/2014/main" id="{5B5CA88A-8D17-114F-8327-29CA9434DB72}"/>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Navigate</a:t>
            </a:r>
          </a:p>
        </p:txBody>
      </p:sp>
      <p:grpSp>
        <p:nvGrpSpPr>
          <p:cNvPr id="5" name="Group 4"/>
          <p:cNvGrpSpPr/>
          <p:nvPr/>
        </p:nvGrpSpPr>
        <p:grpSpPr>
          <a:xfrm>
            <a:off x="5224275" y="1126090"/>
            <a:ext cx="2836057" cy="2914049"/>
            <a:chOff x="5339395" y="1090727"/>
            <a:chExt cx="2836057" cy="2914049"/>
          </a:xfrm>
        </p:grpSpPr>
        <p:pic>
          <p:nvPicPr>
            <p:cNvPr id="2" name="Picture 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647765" y="1090727"/>
              <a:ext cx="2219319" cy="2219319"/>
            </a:xfrm>
            <a:prstGeom prst="rect">
              <a:avLst/>
            </a:prstGeom>
          </p:spPr>
        </p:pic>
        <p:sp>
          <p:nvSpPr>
            <p:cNvPr id="4" name="TextBox 3"/>
            <p:cNvSpPr txBox="1"/>
            <p:nvPr/>
          </p:nvSpPr>
          <p:spPr>
            <a:xfrm>
              <a:off x="5339395" y="3081446"/>
              <a:ext cx="2836057" cy="923330"/>
            </a:xfrm>
            <a:prstGeom prst="rect">
              <a:avLst/>
            </a:prstGeom>
            <a:noFill/>
          </p:spPr>
          <p:txBody>
            <a:bodyPr wrap="square" rtlCol="0">
              <a:spAutoFit/>
            </a:bodyPr>
            <a:lstStyle/>
            <a:p>
              <a:pPr algn="ctr"/>
              <a:r>
                <a:rPr lang="en-US" b="1" dirty="0"/>
                <a:t>Questions? Consult the Power BI Training Resources by </a:t>
              </a:r>
              <a:r>
                <a:rPr lang="en-US" b="1" dirty="0">
                  <a:solidFill>
                    <a:srgbClr val="FFC000"/>
                  </a:solidFill>
                </a:rPr>
                <a:t>clicking here</a:t>
              </a:r>
              <a:endParaRPr lang="en-US" b="1" dirty="0"/>
            </a:p>
          </p:txBody>
        </p:sp>
      </p:grpSp>
      <p:sp>
        <p:nvSpPr>
          <p:cNvPr id="6" name="Rectangle 5">
            <a:hlinkClick r:id="rId12"/>
          </p:cNvPr>
          <p:cNvSpPr/>
          <p:nvPr/>
        </p:nvSpPr>
        <p:spPr>
          <a:xfrm>
            <a:off x="5271106" y="1390123"/>
            <a:ext cx="2742393" cy="2724657"/>
          </a:xfrm>
          <a:prstGeom prst="rect">
            <a:avLst/>
          </a:prstGeom>
          <a:solidFill>
            <a:schemeClr val="bg1">
              <a:alpha val="0"/>
            </a:schemeClr>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sp>
        <p:nvSpPr>
          <p:cNvPr id="18" name="Rectangle 17">
            <a:hlinkClick r:id="rId3" action="ppaction://hlinksldjump"/>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Return to Home Screen</a:t>
            </a:r>
          </a:p>
        </p:txBody>
      </p:sp>
      <p:sp>
        <p:nvSpPr>
          <p:cNvPr id="20" name="TextBox 19"/>
          <p:cNvSpPr txBox="1"/>
          <p:nvPr/>
        </p:nvSpPr>
        <p:spPr>
          <a:xfrm>
            <a:off x="851044" y="1634829"/>
            <a:ext cx="4294842" cy="2308324"/>
          </a:xfrm>
          <a:prstGeom prst="rect">
            <a:avLst/>
          </a:prstGeom>
          <a:noFill/>
        </p:spPr>
        <p:txBody>
          <a:bodyPr wrap="square" rtlCol="0">
            <a:spAutoFit/>
          </a:bodyPr>
          <a:lstStyle/>
          <a:p>
            <a:r>
              <a:rPr lang="en-US" sz="1600" b="1" dirty="0"/>
              <a:t>The </a:t>
            </a:r>
            <a:r>
              <a:rPr lang="en-US" sz="1600" b="1" dirty="0" err="1"/>
              <a:t>InformSU</a:t>
            </a:r>
            <a:r>
              <a:rPr lang="en-US" sz="1600" b="1" dirty="0"/>
              <a:t> Power BI training resources include…</a:t>
            </a:r>
          </a:p>
          <a:p>
            <a:pPr marL="285750" indent="-285750">
              <a:buFont typeface="Arial" panose="020B0604020202020204" pitchFamily="34" charset="0"/>
              <a:buChar char="•"/>
            </a:pPr>
            <a:r>
              <a:rPr lang="en-US" sz="1400" dirty="0"/>
              <a:t>Introduction to Power BI Training Manual</a:t>
            </a:r>
          </a:p>
          <a:p>
            <a:pPr marL="285750" indent="-285750">
              <a:buFont typeface="Arial" panose="020B0604020202020204" pitchFamily="34" charset="0"/>
              <a:buChar char="•"/>
            </a:pPr>
            <a:r>
              <a:rPr lang="en-US" sz="1400" dirty="0"/>
              <a:t>Links to Microsoft provided manuals and video series</a:t>
            </a:r>
          </a:p>
          <a:p>
            <a:pPr marL="285750" indent="-285750">
              <a:buFont typeface="Arial" panose="020B0604020202020204" pitchFamily="34" charset="0"/>
              <a:buChar char="•"/>
            </a:pPr>
            <a:r>
              <a:rPr lang="en-US" sz="1400" dirty="0"/>
              <a:t>Power BI Activity Manager General Ledger Training Manual</a:t>
            </a:r>
          </a:p>
          <a:p>
            <a:pPr marL="285750" indent="-285750">
              <a:buFont typeface="Arial" panose="020B0604020202020204" pitchFamily="34" charset="0"/>
              <a:buChar char="•"/>
            </a:pPr>
            <a:r>
              <a:rPr lang="en-US" sz="1400" dirty="0"/>
              <a:t>Links to a Power BI Glossary</a:t>
            </a:r>
          </a:p>
          <a:p>
            <a:pPr marL="285750" indent="-285750">
              <a:buFont typeface="Arial" panose="020B0604020202020204" pitchFamily="34" charset="0"/>
              <a:buChar char="•"/>
            </a:pPr>
            <a:r>
              <a:rPr lang="en-US" sz="1400" dirty="0"/>
              <a:t>Updated </a:t>
            </a:r>
            <a:r>
              <a:rPr lang="en-US" sz="1400" dirty="0" err="1"/>
              <a:t>InformSU</a:t>
            </a:r>
            <a:r>
              <a:rPr lang="en-US" sz="1400" dirty="0"/>
              <a:t> Power BI office hours</a:t>
            </a:r>
          </a:p>
          <a:p>
            <a:pPr marL="285750" indent="-285750">
              <a:buFont typeface="Arial" panose="020B0604020202020204" pitchFamily="34" charset="0"/>
              <a:buChar char="•"/>
            </a:pPr>
            <a:r>
              <a:rPr lang="en-US" sz="1400" dirty="0" err="1"/>
              <a:t>InformSU</a:t>
            </a:r>
            <a:r>
              <a:rPr lang="en-US" sz="1400" dirty="0"/>
              <a:t> contact information</a:t>
            </a:r>
          </a:p>
        </p:txBody>
      </p:sp>
      <p:grpSp>
        <p:nvGrpSpPr>
          <p:cNvPr id="21" name="Group 20"/>
          <p:cNvGrpSpPr/>
          <p:nvPr/>
        </p:nvGrpSpPr>
        <p:grpSpPr>
          <a:xfrm>
            <a:off x="-157418" y="1376979"/>
            <a:ext cx="651627" cy="1566708"/>
            <a:chOff x="-157418" y="1376979"/>
            <a:chExt cx="651627" cy="1566708"/>
          </a:xfrm>
        </p:grpSpPr>
        <p:cxnSp>
          <p:nvCxnSpPr>
            <p:cNvPr id="22" name="Straight Connector 21"/>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646490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fade">
                                      <p:cBhvr>
                                        <p:cTn id="11" dur="500"/>
                                        <p:tgtEl>
                                          <p:spTgt spid="20">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fade">
                                      <p:cBhvr>
                                        <p:cTn id="15" dur="500"/>
                                        <p:tgtEl>
                                          <p:spTgt spid="20">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fade">
                                      <p:cBhvr>
                                        <p:cTn id="19" dur="500"/>
                                        <p:tgtEl>
                                          <p:spTgt spid="20">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animEffect transition="in" filter="fade">
                                      <p:cBhvr>
                                        <p:cTn id="23" dur="500"/>
                                        <p:tgtEl>
                                          <p:spTgt spid="20">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animEffect transition="in" filter="fade">
                                      <p:cBhvr>
                                        <p:cTn id="27" dur="500"/>
                                        <p:tgtEl>
                                          <p:spTgt spid="20">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animEffect transition="in" filter="fade">
                                      <p:cBhvr>
                                        <p:cTn id="31" dur="500"/>
                                        <p:tgtEl>
                                          <p:spTgt spid="20">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1+#ppt_w/2"/>
                                          </p:val>
                                        </p:tav>
                                        <p:tav tm="100000">
                                          <p:val>
                                            <p:strVal val="#ppt_x"/>
                                          </p:val>
                                        </p:tav>
                                      </p:tavLst>
                                    </p:anim>
                                    <p:anim calcmode="lin" valueType="num">
                                      <p:cBhvr additive="base">
                                        <p:cTn id="4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20"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Triangle 28">
            <a:extLst>
              <a:ext uri="{FF2B5EF4-FFF2-40B4-BE49-F238E27FC236}">
                <a16:creationId xmlns:a16="http://schemas.microsoft.com/office/drawing/2014/main" id="{39529F99-71D9-5E4E-81F9-1A5AEFEDF434}"/>
              </a:ext>
            </a:extLst>
          </p:cNvPr>
          <p:cNvSpPr/>
          <p:nvPr/>
        </p:nvSpPr>
        <p:spPr>
          <a:xfrm flipH="1" flipV="1">
            <a:off x="8200571" y="0"/>
            <a:ext cx="943517" cy="951464"/>
          </a:xfrm>
          <a:prstGeom prst="rtTriangle">
            <a:avLst/>
          </a:prstGeom>
          <a:solidFill>
            <a:srgbClr val="AA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8" name="Title 1"/>
          <p:cNvSpPr txBox="1">
            <a:spLocks/>
          </p:cNvSpPr>
          <p:nvPr/>
        </p:nvSpPr>
        <p:spPr>
          <a:xfrm>
            <a:off x="659950" y="341799"/>
            <a:ext cx="8026850" cy="677376"/>
          </a:xfrm>
          <a:prstGeom prst="rect">
            <a:avLst/>
          </a:prstGeom>
        </p:spPr>
        <p:txBody>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dirty="0"/>
              <a:t>End Presentation</a:t>
            </a:r>
          </a:p>
        </p:txBody>
      </p:sp>
      <p:sp>
        <p:nvSpPr>
          <p:cNvPr id="3" name="TextBox 2"/>
          <p:cNvSpPr txBox="1"/>
          <p:nvPr/>
        </p:nvSpPr>
        <p:spPr>
          <a:xfrm>
            <a:off x="659950" y="952500"/>
            <a:ext cx="8026850" cy="307777"/>
          </a:xfrm>
          <a:prstGeom prst="rect">
            <a:avLst/>
          </a:prstGeom>
          <a:noFill/>
        </p:spPr>
        <p:txBody>
          <a:bodyPr wrap="square" rtlCol="0">
            <a:spAutoFit/>
          </a:bodyPr>
          <a:lstStyle/>
          <a:p>
            <a:r>
              <a:rPr lang="en-US" sz="1400" i="1" dirty="0"/>
              <a:t>Thank you for taking the time to learn about Power BI.</a:t>
            </a:r>
          </a:p>
        </p:txBody>
      </p:sp>
      <p:sp>
        <p:nvSpPr>
          <p:cNvPr id="23" name="Rounded Rectangle 22"/>
          <p:cNvSpPr/>
          <p:nvPr/>
        </p:nvSpPr>
        <p:spPr>
          <a:xfrm>
            <a:off x="-138015" y="522488"/>
            <a:ext cx="632224" cy="4754362"/>
          </a:xfrm>
          <a:prstGeom prst="roundRect">
            <a:avLst/>
          </a:prstGeom>
          <a:solidFill>
            <a:srgbClr val="AA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hlinkClick r:id="rId3"/>
          </p:cNvPr>
          <p:cNvSpPr txBox="1"/>
          <p:nvPr/>
        </p:nvSpPr>
        <p:spPr>
          <a:xfrm>
            <a:off x="4875059" y="2269829"/>
            <a:ext cx="3184743" cy="923330"/>
          </a:xfrm>
          <a:prstGeom prst="rect">
            <a:avLst/>
          </a:prstGeom>
          <a:solidFill>
            <a:schemeClr val="bg1"/>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pPr algn="ctr"/>
            <a:r>
              <a:rPr lang="en-US" dirty="0"/>
              <a:t>For more information or questions, please contact us at </a:t>
            </a:r>
            <a:r>
              <a:rPr lang="en-US" b="1" u="sng" dirty="0">
                <a:solidFill>
                  <a:srgbClr val="00B0F0"/>
                </a:solidFill>
              </a:rPr>
              <a:t>informsu@seattleu.edu</a:t>
            </a:r>
            <a:r>
              <a:rPr lang="en-US" dirty="0"/>
              <a:t>.</a:t>
            </a:r>
          </a:p>
        </p:txBody>
      </p:sp>
      <p:pic>
        <p:nvPicPr>
          <p:cNvPr id="7" name="Picture 6" descr="A close up of a logo&#10;&#10;Description automatically generated">
            <a:extLst>
              <a:ext uri="{FF2B5EF4-FFF2-40B4-BE49-F238E27FC236}">
                <a16:creationId xmlns:a16="http://schemas.microsoft.com/office/drawing/2014/main" id="{49AFC824-A9DC-E848-A494-7BAA5D338FE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1230" y="1070869"/>
            <a:ext cx="3657600" cy="3657600"/>
          </a:xfrm>
          <a:prstGeom prst="rect">
            <a:avLst/>
          </a:prstGeom>
        </p:spPr>
      </p:pic>
      <p:sp>
        <p:nvSpPr>
          <p:cNvPr id="14" name="Rectangle 13">
            <a:hlinkClick r:id="" action="ppaction://hlinkshowjump?jump=endshow"/>
            <a:extLst>
              <a:ext uri="{FF2B5EF4-FFF2-40B4-BE49-F238E27FC236}">
                <a16:creationId xmlns:a16="http://schemas.microsoft.com/office/drawing/2014/main" id="{5CB24FF9-E96D-8B41-8546-C38DA5F53F8C}"/>
              </a:ext>
            </a:extLst>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End Presentation</a:t>
            </a:r>
          </a:p>
        </p:txBody>
      </p:sp>
      <p:pic>
        <p:nvPicPr>
          <p:cNvPr id="19" name="Picture 18">
            <a:hlinkClick r:id="rId5" action="ppaction://hlinksldjump" tooltip="Home"/>
            <a:hlinkHover r:id="" action="ppaction://noaction" highlightClick="1"/>
            <a:extLst>
              <a:ext uri="{FF2B5EF4-FFF2-40B4-BE49-F238E27FC236}">
                <a16:creationId xmlns:a16="http://schemas.microsoft.com/office/drawing/2014/main" id="{80F37DF0-7096-5B49-93AA-592F55F2444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20" name="Picture 19">
            <a:hlinkClick r:id="rId7" action="ppaction://hlinksldjump" tooltip="How Does Power BI Work With Seattle U?"/>
            <a:hlinkHover r:id="" action="ppaction://noaction" highlightClick="1"/>
            <a:extLst>
              <a:ext uri="{FF2B5EF4-FFF2-40B4-BE49-F238E27FC236}">
                <a16:creationId xmlns:a16="http://schemas.microsoft.com/office/drawing/2014/main" id="{7EAB2F0F-6DC3-8749-9DA3-1DD88F9A10F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21" name="Picture 20">
            <a:hlinkClick r:id="rId9" action="ppaction://hlinksldjump" tooltip="How Do I Navigate Power BI?"/>
            <a:hlinkHover r:id="" action="ppaction://noaction" highlightClick="1"/>
            <a:extLst>
              <a:ext uri="{FF2B5EF4-FFF2-40B4-BE49-F238E27FC236}">
                <a16:creationId xmlns:a16="http://schemas.microsoft.com/office/drawing/2014/main" id="{D68C0EE8-872A-B34D-AD76-1AAADACDDB5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2" name="Picture 21">
            <a:hlinkClick r:id="rId11" action="ppaction://hlinksldjump" tooltip="End Presentation"/>
            <a:hlinkHover r:id="" action="ppaction://noaction" highlightClick="1"/>
            <a:extLst>
              <a:ext uri="{FF2B5EF4-FFF2-40B4-BE49-F238E27FC236}">
                <a16:creationId xmlns:a16="http://schemas.microsoft.com/office/drawing/2014/main" id="{E3592330-D0F5-CB4F-816F-F2B797C94F3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pic>
        <p:nvPicPr>
          <p:cNvPr id="28" name="Picture 27"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sp>
        <p:nvSpPr>
          <p:cNvPr id="30" name="TextBox 29">
            <a:extLst>
              <a:ext uri="{FF2B5EF4-FFF2-40B4-BE49-F238E27FC236}">
                <a16:creationId xmlns:a16="http://schemas.microsoft.com/office/drawing/2014/main" id="{87E0B2E4-A84A-0946-8D32-F117304735A4}"/>
              </a:ext>
            </a:extLst>
          </p:cNvPr>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a:solidFill>
                  <a:schemeClr val="bg1"/>
                </a:solidFill>
              </a:rPr>
              <a:t>End</a:t>
            </a:r>
          </a:p>
        </p:txBody>
      </p:sp>
      <p:grpSp>
        <p:nvGrpSpPr>
          <p:cNvPr id="15" name="Group 14"/>
          <p:cNvGrpSpPr/>
          <p:nvPr/>
        </p:nvGrpSpPr>
        <p:grpSpPr>
          <a:xfrm>
            <a:off x="-157418" y="1376979"/>
            <a:ext cx="651627" cy="1566708"/>
            <a:chOff x="-157418" y="1376979"/>
            <a:chExt cx="651627" cy="1566708"/>
          </a:xfrm>
        </p:grpSpPr>
        <p:cxnSp>
          <p:nvCxnSpPr>
            <p:cNvPr id="16" name="Straight Connector 15"/>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47422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 fill="hold">
                                          <p:stCondLst>
                                            <p:cond delay="0"/>
                                          </p:stCondLst>
                                        </p:cTn>
                                        <p:tgtEl>
                                          <p:spTgt spid="7"/>
                                        </p:tgtEl>
                                        <p:attrNameLst>
                                          <p:attrName>r</p:attrName>
                                        </p:attrNameLst>
                                      </p:cBhvr>
                                    </p:animRot>
                                    <p:animRot by="-240000">
                                      <p:cBhvr>
                                        <p:cTn id="7" dur="100" fill="hold">
                                          <p:stCondLst>
                                            <p:cond delay="100"/>
                                          </p:stCondLst>
                                        </p:cTn>
                                        <p:tgtEl>
                                          <p:spTgt spid="7"/>
                                        </p:tgtEl>
                                        <p:attrNameLst>
                                          <p:attrName>r</p:attrName>
                                        </p:attrNameLst>
                                      </p:cBhvr>
                                    </p:animRot>
                                    <p:animRot by="240000">
                                      <p:cBhvr>
                                        <p:cTn id="8" dur="100" fill="hold">
                                          <p:stCondLst>
                                            <p:cond delay="200"/>
                                          </p:stCondLst>
                                        </p:cTn>
                                        <p:tgtEl>
                                          <p:spTgt spid="7"/>
                                        </p:tgtEl>
                                        <p:attrNameLst>
                                          <p:attrName>r</p:attrName>
                                        </p:attrNameLst>
                                      </p:cBhvr>
                                    </p:animRot>
                                    <p:animRot by="-240000">
                                      <p:cBhvr>
                                        <p:cTn id="9" dur="100" fill="hold">
                                          <p:stCondLst>
                                            <p:cond delay="300"/>
                                          </p:stCondLst>
                                        </p:cTn>
                                        <p:tgtEl>
                                          <p:spTgt spid="7"/>
                                        </p:tgtEl>
                                        <p:attrNameLst>
                                          <p:attrName>r</p:attrName>
                                        </p:attrNameLst>
                                      </p:cBhvr>
                                    </p:animRot>
                                    <p:animRot by="120000">
                                      <p:cBhvr>
                                        <p:cTn id="10" dur="100" fill="hold">
                                          <p:stCondLst>
                                            <p:cond delay="400"/>
                                          </p:stCondLst>
                                        </p:cTn>
                                        <p:tgtEl>
                                          <p:spTgt spid="7"/>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582557" y="522488"/>
            <a:ext cx="8235300" cy="610988"/>
          </a:xfrm>
        </p:spPr>
        <p:txBody>
          <a:bodyPr>
            <a:normAutofit/>
          </a:bodyPr>
          <a:lstStyle/>
          <a:p>
            <a:pPr algn="l"/>
            <a:r>
              <a:rPr lang="en-US" sz="3200" dirty="0">
                <a:solidFill>
                  <a:srgbClr val="004C97"/>
                </a:solidFill>
              </a:rPr>
              <a:t>How does Power BI work with </a:t>
            </a:r>
            <a:r>
              <a:rPr lang="en-US" sz="3200" dirty="0" err="1">
                <a:solidFill>
                  <a:srgbClr val="004C97"/>
                </a:solidFill>
              </a:rPr>
              <a:t>InformSU</a:t>
            </a:r>
            <a:r>
              <a:rPr lang="en-US" sz="3200" dirty="0">
                <a:solidFill>
                  <a:srgbClr val="004C97"/>
                </a:solidFill>
              </a:rPr>
              <a:t>?</a:t>
            </a:r>
          </a:p>
        </p:txBody>
      </p:sp>
      <p:sp>
        <p:nvSpPr>
          <p:cNvPr id="7" name="Right Triangle 6"/>
          <p:cNvSpPr/>
          <p:nvPr/>
        </p:nvSpPr>
        <p:spPr>
          <a:xfrm flipH="1" flipV="1">
            <a:off x="8200571" y="0"/>
            <a:ext cx="943517" cy="951464"/>
          </a:xfrm>
          <a:prstGeom prst="rtTriangle">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25" name="Title 1"/>
          <p:cNvSpPr txBox="1">
            <a:spLocks/>
          </p:cNvSpPr>
          <p:nvPr/>
        </p:nvSpPr>
        <p:spPr>
          <a:xfrm>
            <a:off x="582557" y="972786"/>
            <a:ext cx="8235300" cy="64235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1600" i="1" dirty="0">
                <a:solidFill>
                  <a:schemeClr val="tx1">
                    <a:lumMod val="75000"/>
                    <a:lumOff val="25000"/>
                  </a:schemeClr>
                </a:solidFill>
                <a:latin typeface="+mj-lt"/>
              </a:rPr>
              <a:t>Here is an overview of the pages in this module.  </a:t>
            </a:r>
          </a:p>
          <a:p>
            <a:pPr algn="l"/>
            <a:r>
              <a:rPr lang="en-US" sz="1600" i="1" dirty="0">
                <a:solidFill>
                  <a:schemeClr val="tx1">
                    <a:lumMod val="75000"/>
                    <a:lumOff val="25000"/>
                  </a:schemeClr>
                </a:solidFill>
                <a:latin typeface="+mj-lt"/>
              </a:rPr>
              <a:t>Select any of the boxes below to navigate directly to that page or </a:t>
            </a:r>
            <a:r>
              <a:rPr lang="en-US" sz="1600" b="1" i="1" dirty="0">
                <a:solidFill>
                  <a:srgbClr val="FFC000"/>
                </a:solidFill>
                <a:latin typeface="+mj-lt"/>
              </a:rPr>
              <a:t>Continue</a:t>
            </a:r>
            <a:r>
              <a:rPr lang="en-US" sz="1600" i="1" dirty="0">
                <a:solidFill>
                  <a:schemeClr val="tx1">
                    <a:lumMod val="75000"/>
                    <a:lumOff val="25000"/>
                  </a:schemeClr>
                </a:solidFill>
                <a:latin typeface="+mj-lt"/>
              </a:rPr>
              <a:t> to begin.</a:t>
            </a:r>
          </a:p>
        </p:txBody>
      </p:sp>
      <p:sp>
        <p:nvSpPr>
          <p:cNvPr id="14" name="Rounded Rectangle 13"/>
          <p:cNvSpPr/>
          <p:nvPr/>
        </p:nvSpPr>
        <p:spPr>
          <a:xfrm>
            <a:off x="-138015" y="522488"/>
            <a:ext cx="632224" cy="4754362"/>
          </a:xfrm>
          <a:prstGeom prst="roundRect">
            <a:avLst/>
          </a:prstGeom>
          <a:solidFill>
            <a:srgbClr val="004C9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hlinkClick r:id="rId3" action="ppaction://hlinksldjump"/>
          </p:cNvPr>
          <p:cNvSpPr txBox="1"/>
          <p:nvPr/>
        </p:nvSpPr>
        <p:spPr>
          <a:xfrm>
            <a:off x="3481088" y="2401489"/>
            <a:ext cx="4908340" cy="307777"/>
          </a:xfrm>
          <a:prstGeom prst="rect">
            <a:avLst/>
          </a:prstGeom>
          <a:solidFill>
            <a:schemeClr val="bg1">
              <a:lumMod val="85000"/>
            </a:schemeClr>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400" b="1" dirty="0"/>
              <a:t>What is </a:t>
            </a:r>
            <a:r>
              <a:rPr lang="en-US" sz="1400" b="1" dirty="0" err="1"/>
              <a:t>InformSU</a:t>
            </a:r>
            <a:r>
              <a:rPr lang="en-US" sz="1400" b="1" dirty="0"/>
              <a:t>?</a:t>
            </a:r>
          </a:p>
        </p:txBody>
      </p:sp>
      <p:sp>
        <p:nvSpPr>
          <p:cNvPr id="30" name="TextBox 29">
            <a:hlinkClick r:id="rId4" action="ppaction://hlinksldjump"/>
          </p:cNvPr>
          <p:cNvSpPr txBox="1"/>
          <p:nvPr/>
        </p:nvSpPr>
        <p:spPr>
          <a:xfrm>
            <a:off x="3481088" y="2780695"/>
            <a:ext cx="4908343" cy="307777"/>
          </a:xfrm>
          <a:prstGeom prst="rect">
            <a:avLst/>
          </a:prstGeom>
          <a:solidFill>
            <a:schemeClr val="bg1">
              <a:lumMod val="85000"/>
            </a:schemeClr>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400" b="1" dirty="0"/>
              <a:t>How has </a:t>
            </a:r>
            <a:r>
              <a:rPr lang="en-US" sz="1400" b="1" dirty="0" err="1"/>
              <a:t>InformSU</a:t>
            </a:r>
            <a:r>
              <a:rPr lang="en-US" sz="1400" b="1" dirty="0"/>
              <a:t> Reporting Evolved?</a:t>
            </a:r>
          </a:p>
        </p:txBody>
      </p:sp>
      <p:sp>
        <p:nvSpPr>
          <p:cNvPr id="34" name="TextBox 33">
            <a:hlinkClick r:id="rId5" action="ppaction://hlinksldjump"/>
          </p:cNvPr>
          <p:cNvSpPr txBox="1"/>
          <p:nvPr/>
        </p:nvSpPr>
        <p:spPr>
          <a:xfrm>
            <a:off x="3481087" y="3159901"/>
            <a:ext cx="4908343" cy="307777"/>
          </a:xfrm>
          <a:prstGeom prst="rect">
            <a:avLst/>
          </a:prstGeom>
          <a:solidFill>
            <a:schemeClr val="bg1">
              <a:lumMod val="85000"/>
            </a:schemeClr>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400" b="1" dirty="0"/>
              <a:t>How does </a:t>
            </a:r>
            <a:r>
              <a:rPr lang="en-US" sz="1400" b="1" dirty="0" err="1"/>
              <a:t>InformSU</a:t>
            </a:r>
            <a:r>
              <a:rPr lang="en-US" sz="1400" b="1" dirty="0"/>
              <a:t> support SU with data?</a:t>
            </a:r>
          </a:p>
        </p:txBody>
      </p:sp>
      <p:sp>
        <p:nvSpPr>
          <p:cNvPr id="38" name="TextBox 37"/>
          <p:cNvSpPr txBox="1"/>
          <p:nvPr/>
        </p:nvSpPr>
        <p:spPr>
          <a:xfrm>
            <a:off x="3481080" y="4676724"/>
            <a:ext cx="4908343" cy="307777"/>
          </a:xfrm>
          <a:prstGeom prst="rect">
            <a:avLst/>
          </a:prstGeom>
          <a:solidFill>
            <a:schemeClr val="bg1">
              <a:lumMod val="85000"/>
            </a:schemeClr>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400" b="1" dirty="0"/>
              <a:t>Questions? Contact Us</a:t>
            </a:r>
            <a:endParaRPr lang="en-US" sz="1000" i="1" dirty="0">
              <a:solidFill>
                <a:schemeClr val="tx1">
                  <a:lumMod val="75000"/>
                  <a:lumOff val="25000"/>
                </a:schemeClr>
              </a:solidFill>
            </a:endParaRPr>
          </a:p>
        </p:txBody>
      </p:sp>
      <p:sp>
        <p:nvSpPr>
          <p:cNvPr id="42" name="TextBox 41"/>
          <p:cNvSpPr txBox="1"/>
          <p:nvPr/>
        </p:nvSpPr>
        <p:spPr>
          <a:xfrm>
            <a:off x="3481088" y="3539107"/>
            <a:ext cx="4908343" cy="307777"/>
          </a:xfrm>
          <a:prstGeom prst="rect">
            <a:avLst/>
          </a:prstGeom>
          <a:solidFill>
            <a:schemeClr val="bg1">
              <a:lumMod val="85000"/>
            </a:schemeClr>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400" b="1" dirty="0"/>
              <a:t>What is coming from </a:t>
            </a:r>
            <a:r>
              <a:rPr lang="en-US" sz="1400" b="1" dirty="0" err="1"/>
              <a:t>InformSU</a:t>
            </a:r>
            <a:r>
              <a:rPr lang="en-US" sz="1400" b="1" dirty="0"/>
              <a:t>?</a:t>
            </a:r>
          </a:p>
        </p:txBody>
      </p:sp>
      <p:sp>
        <p:nvSpPr>
          <p:cNvPr id="46" name="TextBox 45"/>
          <p:cNvSpPr txBox="1"/>
          <p:nvPr/>
        </p:nvSpPr>
        <p:spPr>
          <a:xfrm>
            <a:off x="3481086" y="3918313"/>
            <a:ext cx="4908343" cy="307777"/>
          </a:xfrm>
          <a:prstGeom prst="rect">
            <a:avLst/>
          </a:prstGeom>
          <a:solidFill>
            <a:schemeClr val="bg1">
              <a:lumMod val="85000"/>
            </a:schemeClr>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400" b="1" dirty="0"/>
              <a:t>How will staff and faculty at Seattle U access Power BI?</a:t>
            </a:r>
          </a:p>
        </p:txBody>
      </p:sp>
      <p:sp>
        <p:nvSpPr>
          <p:cNvPr id="50" name="TextBox 49"/>
          <p:cNvSpPr txBox="1"/>
          <p:nvPr/>
        </p:nvSpPr>
        <p:spPr>
          <a:xfrm>
            <a:off x="3481088" y="4297519"/>
            <a:ext cx="4908343" cy="307777"/>
          </a:xfrm>
          <a:prstGeom prst="rect">
            <a:avLst/>
          </a:prstGeom>
          <a:solidFill>
            <a:schemeClr val="bg1">
              <a:lumMod val="85000"/>
            </a:schemeClr>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400" b="1" dirty="0"/>
              <a:t>Examples of User Roles for SU</a:t>
            </a:r>
          </a:p>
        </p:txBody>
      </p:sp>
      <p:sp>
        <p:nvSpPr>
          <p:cNvPr id="23" name="Rectangle 22">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sp>
        <p:nvSpPr>
          <p:cNvPr id="16" name="TextBox 15">
            <a:hlinkClick r:id="rId6" action="ppaction://hlinksldjump"/>
          </p:cNvPr>
          <p:cNvSpPr txBox="1"/>
          <p:nvPr/>
        </p:nvSpPr>
        <p:spPr>
          <a:xfrm>
            <a:off x="3481084" y="1643077"/>
            <a:ext cx="4908340" cy="307777"/>
          </a:xfrm>
          <a:prstGeom prst="rect">
            <a:avLst/>
          </a:prstGeom>
          <a:solidFill>
            <a:schemeClr val="bg1">
              <a:lumMod val="85000"/>
            </a:schemeClr>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400" b="1" dirty="0"/>
              <a:t>What is Power BI?</a:t>
            </a:r>
          </a:p>
        </p:txBody>
      </p:sp>
      <p:sp>
        <p:nvSpPr>
          <p:cNvPr id="17" name="TextBox 16">
            <a:hlinkClick r:id="rId7" action="ppaction://hlinksldjump"/>
          </p:cNvPr>
          <p:cNvSpPr txBox="1"/>
          <p:nvPr/>
        </p:nvSpPr>
        <p:spPr>
          <a:xfrm>
            <a:off x="3481084" y="2022283"/>
            <a:ext cx="4908343" cy="307777"/>
          </a:xfrm>
          <a:prstGeom prst="rect">
            <a:avLst/>
          </a:prstGeom>
          <a:solidFill>
            <a:schemeClr val="bg1">
              <a:lumMod val="85000"/>
            </a:schemeClr>
          </a:solidFill>
          <a:ln w="28575">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400" b="1" dirty="0"/>
              <a:t>How Does Power BI Visualize Data?</a:t>
            </a:r>
          </a:p>
        </p:txBody>
      </p:sp>
      <p:grpSp>
        <p:nvGrpSpPr>
          <p:cNvPr id="4" name="Group 3"/>
          <p:cNvGrpSpPr/>
          <p:nvPr/>
        </p:nvGrpSpPr>
        <p:grpSpPr>
          <a:xfrm>
            <a:off x="709797" y="1956409"/>
            <a:ext cx="2616588" cy="2334151"/>
            <a:chOff x="629922" y="2152269"/>
            <a:chExt cx="2616588" cy="2334151"/>
          </a:xfrm>
        </p:grpSpPr>
        <p:pic>
          <p:nvPicPr>
            <p:cNvPr id="2" name="Picture 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29922" y="3617631"/>
              <a:ext cx="2616588" cy="868789"/>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203778" y="2152269"/>
              <a:ext cx="1468876" cy="1465362"/>
            </a:xfrm>
            <a:prstGeom prst="rect">
              <a:avLst/>
            </a:prstGeom>
          </p:spPr>
        </p:pic>
      </p:grpSp>
      <p:pic>
        <p:nvPicPr>
          <p:cNvPr id="26" name="Picture 25">
            <a:hlinkClick r:id="rId10" action="ppaction://hlinksldjump" tooltip="Home"/>
            <a:hlinkHover r:id="" action="ppaction://noaction" highlightClick="1"/>
            <a:extLst>
              <a:ext uri="{FF2B5EF4-FFF2-40B4-BE49-F238E27FC236}">
                <a16:creationId xmlns:a16="http://schemas.microsoft.com/office/drawing/2014/main" id="{60816FB7-E974-5B48-8257-6E074A387EE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27" name="Picture 26">
            <a:hlinkClick r:id="rId12" action="ppaction://hlinksldjump" tooltip="How Does Power BI Work With Seattle U?"/>
            <a:hlinkHover r:id="" action="ppaction://noaction" highlightClick="1"/>
            <a:extLst>
              <a:ext uri="{FF2B5EF4-FFF2-40B4-BE49-F238E27FC236}">
                <a16:creationId xmlns:a16="http://schemas.microsoft.com/office/drawing/2014/main" id="{13B081D7-10D7-6844-A01E-B979D50303E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28" name="Picture 27">
            <a:hlinkClick r:id="rId14" action="ppaction://hlinksldjump" tooltip="How Do I Navigate Power BI?"/>
            <a:hlinkHover r:id="" action="ppaction://noaction" highlightClick="1"/>
            <a:extLst>
              <a:ext uri="{FF2B5EF4-FFF2-40B4-BE49-F238E27FC236}">
                <a16:creationId xmlns:a16="http://schemas.microsoft.com/office/drawing/2014/main" id="{BF8B9675-5FE7-1D47-81D8-515ADF917C0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9" name="Picture 28">
            <a:hlinkClick r:id="rId16" action="ppaction://hlinksldjump" tooltip="End Presentation"/>
            <a:hlinkHover r:id="" action="ppaction://noaction" highlightClick="1"/>
            <a:extLst>
              <a:ext uri="{FF2B5EF4-FFF2-40B4-BE49-F238E27FC236}">
                <a16:creationId xmlns:a16="http://schemas.microsoft.com/office/drawing/2014/main" id="{E79A2D5D-4FF1-2C41-A2EC-A89AB1927DC5}"/>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8" name="TextBox 7"/>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err="1">
                <a:solidFill>
                  <a:schemeClr val="bg1"/>
                </a:solidFill>
              </a:rPr>
              <a:t>InformSU</a:t>
            </a:r>
            <a:endParaRPr lang="en-US" sz="1200" b="1" dirty="0">
              <a:solidFill>
                <a:schemeClr val="bg1"/>
              </a:solidFill>
            </a:endParaRPr>
          </a:p>
        </p:txBody>
      </p:sp>
      <p:pic>
        <p:nvPicPr>
          <p:cNvPr id="31" name="Picture 30"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32" name="Group 31"/>
          <p:cNvGrpSpPr/>
          <p:nvPr/>
        </p:nvGrpSpPr>
        <p:grpSpPr>
          <a:xfrm>
            <a:off x="-157418" y="1376979"/>
            <a:ext cx="651627" cy="1566708"/>
            <a:chOff x="-157418" y="1376979"/>
            <a:chExt cx="651627" cy="1566708"/>
          </a:xfrm>
        </p:grpSpPr>
        <p:cxnSp>
          <p:nvCxnSpPr>
            <p:cNvPr id="33" name="Straight Connector 32"/>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193314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658231" y="522488"/>
            <a:ext cx="8159626" cy="610988"/>
          </a:xfrm>
        </p:spPr>
        <p:txBody>
          <a:bodyPr>
            <a:normAutofit fontScale="90000"/>
          </a:bodyPr>
          <a:lstStyle/>
          <a:p>
            <a:pPr algn="l"/>
            <a:r>
              <a:rPr lang="en-US" dirty="0">
                <a:solidFill>
                  <a:srgbClr val="004C97"/>
                </a:solidFill>
              </a:rPr>
              <a:t>What does Power BI do?</a:t>
            </a:r>
          </a:p>
        </p:txBody>
      </p:sp>
      <p:sp>
        <p:nvSpPr>
          <p:cNvPr id="7" name="Right Triangle 6"/>
          <p:cNvSpPr/>
          <p:nvPr/>
        </p:nvSpPr>
        <p:spPr>
          <a:xfrm flipH="1" flipV="1">
            <a:off x="8200571" y="0"/>
            <a:ext cx="943517" cy="951464"/>
          </a:xfrm>
          <a:prstGeom prst="rtTriangle">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1"/>
          <p:cNvSpPr txBox="1">
            <a:spLocks/>
          </p:cNvSpPr>
          <p:nvPr/>
        </p:nvSpPr>
        <p:spPr>
          <a:xfrm>
            <a:off x="658231" y="1088143"/>
            <a:ext cx="8159626" cy="5153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1800" i="1" dirty="0">
                <a:solidFill>
                  <a:schemeClr val="tx1">
                    <a:lumMod val="75000"/>
                    <a:lumOff val="25000"/>
                  </a:schemeClr>
                </a:solidFill>
                <a:latin typeface="+mj-lt"/>
              </a:rPr>
              <a:t>Power BI is a business analytics service that delivers insights to enable fast, informed decisions.</a:t>
            </a:r>
          </a:p>
        </p:txBody>
      </p:sp>
      <p:grpSp>
        <p:nvGrpSpPr>
          <p:cNvPr id="2" name="Group 1"/>
          <p:cNvGrpSpPr/>
          <p:nvPr/>
        </p:nvGrpSpPr>
        <p:grpSpPr>
          <a:xfrm>
            <a:off x="648679" y="1796538"/>
            <a:ext cx="4123346" cy="1371600"/>
            <a:chOff x="648679" y="1796538"/>
            <a:chExt cx="4123346" cy="1371600"/>
          </a:xfrm>
        </p:grpSpPr>
        <p:sp>
          <p:nvSpPr>
            <p:cNvPr id="20" name="TextBox 19"/>
            <p:cNvSpPr txBox="1"/>
            <p:nvPr/>
          </p:nvSpPr>
          <p:spPr>
            <a:xfrm>
              <a:off x="1956693" y="1943729"/>
              <a:ext cx="2815332" cy="830997"/>
            </a:xfrm>
            <a:prstGeom prst="rect">
              <a:avLst/>
            </a:prstGeom>
            <a:noFill/>
          </p:spPr>
          <p:txBody>
            <a:bodyPr wrap="square" rtlCol="0">
              <a:spAutoFit/>
            </a:bodyPr>
            <a:lstStyle/>
            <a:p>
              <a:r>
                <a:rPr lang="en-US" sz="1600" i="1" dirty="0">
                  <a:solidFill>
                    <a:schemeClr val="tx1">
                      <a:lumMod val="75000"/>
                      <a:lumOff val="25000"/>
                    </a:schemeClr>
                  </a:solidFill>
                </a:rPr>
                <a:t>Transform data into stunning visuals and share them with colleagues on any device.</a:t>
              </a:r>
            </a:p>
          </p:txBody>
        </p:sp>
        <p:pic>
          <p:nvPicPr>
            <p:cNvPr id="21" name="Picture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8679" y="1796538"/>
              <a:ext cx="1371600" cy="1371600"/>
            </a:xfrm>
            <a:prstGeom prst="rect">
              <a:avLst/>
            </a:prstGeom>
          </p:spPr>
        </p:pic>
      </p:grpSp>
      <p:grpSp>
        <p:nvGrpSpPr>
          <p:cNvPr id="4" name="Group 3"/>
          <p:cNvGrpSpPr/>
          <p:nvPr/>
        </p:nvGrpSpPr>
        <p:grpSpPr>
          <a:xfrm>
            <a:off x="638438" y="3083555"/>
            <a:ext cx="3918655" cy="1371600"/>
            <a:chOff x="638438" y="3083555"/>
            <a:chExt cx="3918655" cy="1371600"/>
          </a:xfrm>
        </p:grpSpPr>
        <p:sp>
          <p:nvSpPr>
            <p:cNvPr id="54" name="TextBox 53"/>
            <p:cNvSpPr txBox="1"/>
            <p:nvPr/>
          </p:nvSpPr>
          <p:spPr>
            <a:xfrm>
              <a:off x="1922661" y="3230746"/>
              <a:ext cx="2634432" cy="830997"/>
            </a:xfrm>
            <a:prstGeom prst="rect">
              <a:avLst/>
            </a:prstGeom>
            <a:noFill/>
          </p:spPr>
          <p:txBody>
            <a:bodyPr wrap="square" rtlCol="0">
              <a:spAutoFit/>
            </a:bodyPr>
            <a:lstStyle/>
            <a:p>
              <a:r>
                <a:rPr lang="en-US" sz="1600" i="1" dirty="0">
                  <a:solidFill>
                    <a:schemeClr val="tx1">
                      <a:lumMod val="75000"/>
                      <a:lumOff val="25000"/>
                    </a:schemeClr>
                  </a:solidFill>
                </a:rPr>
                <a:t>Collaborate on and share customized dashboards and interactive reports.</a:t>
              </a:r>
              <a:endParaRPr lang="en-US" sz="1200" i="1" dirty="0">
                <a:solidFill>
                  <a:schemeClr val="tx1">
                    <a:lumMod val="75000"/>
                    <a:lumOff val="25000"/>
                  </a:schemeClr>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8438" y="3083555"/>
              <a:ext cx="1371600" cy="1371600"/>
            </a:xfrm>
            <a:prstGeom prst="rect">
              <a:avLst/>
            </a:prstGeom>
          </p:spPr>
        </p:pic>
      </p:grpSp>
      <p:grpSp>
        <p:nvGrpSpPr>
          <p:cNvPr id="3" name="Group 2"/>
          <p:cNvGrpSpPr/>
          <p:nvPr/>
        </p:nvGrpSpPr>
        <p:grpSpPr>
          <a:xfrm>
            <a:off x="4543424" y="1765767"/>
            <a:ext cx="3747147" cy="1371600"/>
            <a:chOff x="4543424" y="1765767"/>
            <a:chExt cx="3747147" cy="1371600"/>
          </a:xfrm>
        </p:grpSpPr>
        <p:sp>
          <p:nvSpPr>
            <p:cNvPr id="53" name="TextBox 52"/>
            <p:cNvSpPr txBox="1"/>
            <p:nvPr/>
          </p:nvSpPr>
          <p:spPr>
            <a:xfrm>
              <a:off x="5766238" y="1912958"/>
              <a:ext cx="2524333" cy="830997"/>
            </a:xfrm>
            <a:prstGeom prst="rect">
              <a:avLst/>
            </a:prstGeom>
            <a:noFill/>
          </p:spPr>
          <p:txBody>
            <a:bodyPr wrap="square" rtlCol="0">
              <a:spAutoFit/>
            </a:bodyPr>
            <a:lstStyle/>
            <a:p>
              <a:r>
                <a:rPr lang="en-US" sz="1600" i="1" dirty="0">
                  <a:solidFill>
                    <a:schemeClr val="tx1">
                      <a:lumMod val="75000"/>
                      <a:lumOff val="25000"/>
                    </a:schemeClr>
                  </a:solidFill>
                </a:rPr>
                <a:t>Visually explore and analyze data—on-premises and in the cloud—all in one view.</a:t>
              </a:r>
              <a:endParaRPr lang="en-US" sz="1400" i="1" dirty="0">
                <a:solidFill>
                  <a:schemeClr val="tx1">
                    <a:lumMod val="75000"/>
                    <a:lumOff val="25000"/>
                  </a:schemeClr>
                </a:solidFill>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43424" y="1765767"/>
              <a:ext cx="1371600" cy="1371600"/>
            </a:xfrm>
            <a:prstGeom prst="rect">
              <a:avLst/>
            </a:prstGeom>
          </p:spPr>
        </p:pic>
      </p:grpSp>
      <p:grpSp>
        <p:nvGrpSpPr>
          <p:cNvPr id="5" name="Group 4"/>
          <p:cNvGrpSpPr/>
          <p:nvPr/>
        </p:nvGrpSpPr>
        <p:grpSpPr>
          <a:xfrm>
            <a:off x="4543424" y="3083555"/>
            <a:ext cx="3747147" cy="1371600"/>
            <a:chOff x="4543424" y="3083555"/>
            <a:chExt cx="3747147" cy="1371600"/>
          </a:xfrm>
        </p:grpSpPr>
        <p:sp>
          <p:nvSpPr>
            <p:cNvPr id="55" name="TextBox 54"/>
            <p:cNvSpPr txBox="1"/>
            <p:nvPr/>
          </p:nvSpPr>
          <p:spPr>
            <a:xfrm>
              <a:off x="5766238" y="3210712"/>
              <a:ext cx="2524333" cy="830997"/>
            </a:xfrm>
            <a:prstGeom prst="rect">
              <a:avLst/>
            </a:prstGeom>
            <a:noFill/>
          </p:spPr>
          <p:txBody>
            <a:bodyPr wrap="square" rtlCol="0">
              <a:spAutoFit/>
            </a:bodyPr>
            <a:lstStyle/>
            <a:p>
              <a:r>
                <a:rPr lang="en-US" sz="1600" i="1" dirty="0">
                  <a:solidFill>
                    <a:schemeClr val="tx1">
                      <a:lumMod val="75000"/>
                      <a:lumOff val="25000"/>
                    </a:schemeClr>
                  </a:solidFill>
                </a:rPr>
                <a:t>Scale across your organization with built-in governance and security.</a:t>
              </a:r>
              <a:endParaRPr lang="en-US" sz="1400" i="1" dirty="0">
                <a:solidFill>
                  <a:schemeClr val="tx1">
                    <a:lumMod val="75000"/>
                    <a:lumOff val="25000"/>
                  </a:schemeClr>
                </a:solidFill>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43424" y="3083555"/>
              <a:ext cx="1371600" cy="1371600"/>
            </a:xfrm>
            <a:prstGeom prst="rect">
              <a:avLst/>
            </a:prstGeom>
          </p:spPr>
        </p:pic>
      </p:grpSp>
      <p:sp>
        <p:nvSpPr>
          <p:cNvPr id="18" name="Rounded Rectangle 17"/>
          <p:cNvSpPr/>
          <p:nvPr/>
        </p:nvSpPr>
        <p:spPr>
          <a:xfrm>
            <a:off x="-138015" y="522488"/>
            <a:ext cx="632224" cy="4754362"/>
          </a:xfrm>
          <a:prstGeom prst="roundRect">
            <a:avLst/>
          </a:prstGeom>
          <a:solidFill>
            <a:srgbClr val="004C9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hlinkClick r:id="" action="ppaction://hlinkshowjump?jump=nextslide"/>
          </p:cNvPr>
          <p:cNvSpPr/>
          <p:nvPr/>
        </p:nvSpPr>
        <p:spPr>
          <a:xfrm rot="16200000">
            <a:off x="6335305" y="2353008"/>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29" name="Picture 28">
            <a:hlinkClick r:id="rId7" action="ppaction://hlinksldjump" tooltip="Home"/>
            <a:hlinkHover r:id="" action="ppaction://noaction" highlightClick="1"/>
            <a:extLst>
              <a:ext uri="{FF2B5EF4-FFF2-40B4-BE49-F238E27FC236}">
                <a16:creationId xmlns:a16="http://schemas.microsoft.com/office/drawing/2014/main" id="{5F612C8D-6EDA-5148-A579-879689624D7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30" name="Picture 29">
            <a:hlinkClick r:id="rId9" action="ppaction://hlinksldjump" tooltip="How Does Power BI Work With Seattle U?"/>
            <a:hlinkHover r:id="" action="ppaction://noaction" highlightClick="1"/>
            <a:extLst>
              <a:ext uri="{FF2B5EF4-FFF2-40B4-BE49-F238E27FC236}">
                <a16:creationId xmlns:a16="http://schemas.microsoft.com/office/drawing/2014/main" id="{A6282BF4-89A4-1F43-AE82-D2CA965ABE2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32" name="Picture 31">
            <a:hlinkClick r:id="rId11" action="ppaction://hlinksldjump" tooltip="How Do I Navigate Power BI?"/>
            <a:hlinkHover r:id="" action="ppaction://noaction" highlightClick="1"/>
            <a:extLst>
              <a:ext uri="{FF2B5EF4-FFF2-40B4-BE49-F238E27FC236}">
                <a16:creationId xmlns:a16="http://schemas.microsoft.com/office/drawing/2014/main" id="{DAA2AF52-418E-5F42-BD29-5244A3EF601B}"/>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33" name="Picture 32">
            <a:hlinkClick r:id="rId13" action="ppaction://hlinksldjump" tooltip="End Presentation"/>
            <a:hlinkHover r:id="" action="ppaction://noaction" highlightClick="1"/>
            <a:extLst>
              <a:ext uri="{FF2B5EF4-FFF2-40B4-BE49-F238E27FC236}">
                <a16:creationId xmlns:a16="http://schemas.microsoft.com/office/drawing/2014/main" id="{8584842F-C746-7F48-BA37-98318C4F751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8" name="TextBox 7"/>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err="1">
                <a:solidFill>
                  <a:schemeClr val="bg1"/>
                </a:solidFill>
              </a:rPr>
              <a:t>InformSU</a:t>
            </a:r>
            <a:endParaRPr lang="en-US" sz="1200" b="1" dirty="0">
              <a:solidFill>
                <a:schemeClr val="bg1"/>
              </a:solidFill>
            </a:endParaRPr>
          </a:p>
        </p:txBody>
      </p:sp>
      <p:pic>
        <p:nvPicPr>
          <p:cNvPr id="27" name="Picture 26"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36" name="Group 35"/>
          <p:cNvGrpSpPr/>
          <p:nvPr/>
        </p:nvGrpSpPr>
        <p:grpSpPr>
          <a:xfrm>
            <a:off x="-157418" y="1376979"/>
            <a:ext cx="651627" cy="1566708"/>
            <a:chOff x="-157418" y="1376979"/>
            <a:chExt cx="651627" cy="1566708"/>
          </a:xfrm>
        </p:grpSpPr>
        <p:cxnSp>
          <p:nvCxnSpPr>
            <p:cNvPr id="37" name="Straight Connector 36"/>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038014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582557" y="522488"/>
            <a:ext cx="8235300" cy="610988"/>
          </a:xfrm>
        </p:spPr>
        <p:txBody>
          <a:bodyPr>
            <a:normAutofit fontScale="90000"/>
          </a:bodyPr>
          <a:lstStyle/>
          <a:p>
            <a:pPr algn="l"/>
            <a:r>
              <a:rPr lang="en-US" dirty="0">
                <a:solidFill>
                  <a:srgbClr val="004C97"/>
                </a:solidFill>
              </a:rPr>
              <a:t>Visualizations of Data</a:t>
            </a:r>
          </a:p>
        </p:txBody>
      </p:sp>
      <p:sp>
        <p:nvSpPr>
          <p:cNvPr id="7" name="Right Triangle 6"/>
          <p:cNvSpPr/>
          <p:nvPr/>
        </p:nvSpPr>
        <p:spPr>
          <a:xfrm flipH="1" flipV="1">
            <a:off x="8200571" y="0"/>
            <a:ext cx="943517" cy="951464"/>
          </a:xfrm>
          <a:prstGeom prst="rtTriangle">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C97"/>
              </a:solidFill>
            </a:endParaRPr>
          </a:p>
        </p:txBody>
      </p:sp>
      <p:sp>
        <p:nvSpPr>
          <p:cNvPr id="14" name="Rounded Rectangle 13"/>
          <p:cNvSpPr/>
          <p:nvPr/>
        </p:nvSpPr>
        <p:spPr>
          <a:xfrm>
            <a:off x="-138015" y="522488"/>
            <a:ext cx="632224" cy="4754362"/>
          </a:xfrm>
          <a:prstGeom prst="roundRect">
            <a:avLst/>
          </a:prstGeom>
          <a:solidFill>
            <a:srgbClr val="004C9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64781" y="1657299"/>
            <a:ext cx="5077631" cy="830997"/>
          </a:xfrm>
          <a:prstGeom prst="rect">
            <a:avLst/>
          </a:prstGeom>
        </p:spPr>
        <p:txBody>
          <a:bodyPr wrap="square">
            <a:spAutoFit/>
          </a:bodyPr>
          <a:lstStyle/>
          <a:p>
            <a:r>
              <a:rPr lang="en-US" sz="1600" i="1" dirty="0">
                <a:solidFill>
                  <a:schemeClr val="tx1">
                    <a:lumMod val="75000"/>
                    <a:lumOff val="25000"/>
                  </a:schemeClr>
                </a:solidFill>
              </a:rPr>
              <a:t>Visualizations allow data to be represented in different ways, leading to insights into data relationships that may not be easily seen.</a:t>
            </a:r>
          </a:p>
        </p:txBody>
      </p:sp>
      <p:sp>
        <p:nvSpPr>
          <p:cNvPr id="23" name="Title 1"/>
          <p:cNvSpPr txBox="1">
            <a:spLocks/>
          </p:cNvSpPr>
          <p:nvPr/>
        </p:nvSpPr>
        <p:spPr>
          <a:xfrm>
            <a:off x="664781" y="1088143"/>
            <a:ext cx="8153076" cy="385809"/>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2000" i="1" dirty="0">
                <a:solidFill>
                  <a:schemeClr val="tx1">
                    <a:lumMod val="75000"/>
                    <a:lumOff val="25000"/>
                  </a:schemeClr>
                </a:solidFill>
                <a:latin typeface="+mj-lt"/>
              </a:rPr>
              <a:t>How does visualizing data help users?</a:t>
            </a:r>
          </a:p>
        </p:txBody>
      </p:sp>
      <p:sp>
        <p:nvSpPr>
          <p:cNvPr id="20" name="Rectangle 19">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grpSp>
        <p:nvGrpSpPr>
          <p:cNvPr id="34" name="Group 33"/>
          <p:cNvGrpSpPr/>
          <p:nvPr/>
        </p:nvGrpSpPr>
        <p:grpSpPr>
          <a:xfrm>
            <a:off x="7249425" y="1327319"/>
            <a:ext cx="1194821" cy="2622206"/>
            <a:chOff x="7249425" y="1327319"/>
            <a:chExt cx="1194821" cy="2622206"/>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49425" y="1327319"/>
              <a:ext cx="1194821" cy="11948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26433" y="2123822"/>
              <a:ext cx="995684" cy="99568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94888" y="2953841"/>
              <a:ext cx="995684" cy="995684"/>
            </a:xfrm>
            <a:prstGeom prst="rect">
              <a:avLst/>
            </a:prstGeom>
          </p:spPr>
        </p:pic>
      </p:grpSp>
      <p:pic>
        <p:nvPicPr>
          <p:cNvPr id="12" name="Picture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65090" y="1855101"/>
            <a:ext cx="1737208" cy="1737209"/>
          </a:xfrm>
          <a:prstGeom prst="rect">
            <a:avLst/>
          </a:prstGeom>
        </p:spPr>
      </p:pic>
      <p:grpSp>
        <p:nvGrpSpPr>
          <p:cNvPr id="35" name="Group 34"/>
          <p:cNvGrpSpPr/>
          <p:nvPr/>
        </p:nvGrpSpPr>
        <p:grpSpPr>
          <a:xfrm>
            <a:off x="6937233" y="2077203"/>
            <a:ext cx="434321" cy="1328416"/>
            <a:chOff x="6937233" y="2077203"/>
            <a:chExt cx="434321" cy="1328416"/>
          </a:xfrm>
        </p:grpSpPr>
        <p:cxnSp>
          <p:nvCxnSpPr>
            <p:cNvPr id="15" name="Straight Arrow Connector 14"/>
            <p:cNvCxnSpPr/>
            <p:nvPr/>
          </p:nvCxnSpPr>
          <p:spPr>
            <a:xfrm flipV="1">
              <a:off x="6949080" y="2077203"/>
              <a:ext cx="422474" cy="422474"/>
            </a:xfrm>
            <a:prstGeom prst="straightConnector1">
              <a:avLst/>
            </a:prstGeom>
            <a:ln>
              <a:solidFill>
                <a:srgbClr val="AA0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6944240" y="2743649"/>
              <a:ext cx="422474" cy="2"/>
            </a:xfrm>
            <a:prstGeom prst="straightConnector1">
              <a:avLst/>
            </a:prstGeom>
            <a:ln>
              <a:solidFill>
                <a:srgbClr val="AA0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937233" y="2987622"/>
              <a:ext cx="389200" cy="417997"/>
            </a:xfrm>
            <a:prstGeom prst="straightConnector1">
              <a:avLst/>
            </a:prstGeom>
            <a:ln>
              <a:solidFill>
                <a:srgbClr val="AA0000"/>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sp>
        <p:nvSpPr>
          <p:cNvPr id="32" name="Rectangle 31"/>
          <p:cNvSpPr/>
          <p:nvPr/>
        </p:nvSpPr>
        <p:spPr>
          <a:xfrm>
            <a:off x="694976" y="2581652"/>
            <a:ext cx="4572000" cy="1815882"/>
          </a:xfrm>
          <a:prstGeom prst="rect">
            <a:avLst/>
          </a:prstGeom>
        </p:spPr>
        <p:txBody>
          <a:bodyPr>
            <a:spAutoFit/>
          </a:bodyPr>
          <a:lstStyle/>
          <a:p>
            <a:r>
              <a:rPr lang="en-US" sz="1600" i="1" dirty="0">
                <a:solidFill>
                  <a:schemeClr val="tx1">
                    <a:lumMod val="75000"/>
                    <a:lumOff val="25000"/>
                  </a:schemeClr>
                </a:solidFill>
              </a:rPr>
              <a:t>Power BI allows users to create and adjust visualizations based on their own needs as they look at data.  </a:t>
            </a:r>
          </a:p>
          <a:p>
            <a:endParaRPr lang="en-US" sz="1600" i="1" dirty="0">
              <a:solidFill>
                <a:schemeClr val="tx1">
                  <a:lumMod val="75000"/>
                  <a:lumOff val="25000"/>
                </a:schemeClr>
              </a:solidFill>
            </a:endParaRPr>
          </a:p>
          <a:p>
            <a:r>
              <a:rPr lang="en-US" sz="1600" i="1" dirty="0">
                <a:solidFill>
                  <a:schemeClr val="tx1">
                    <a:lumMod val="75000"/>
                    <a:lumOff val="25000"/>
                  </a:schemeClr>
                </a:solidFill>
              </a:rPr>
              <a:t>Users will be able to look at data from different perspectives and find insights into data relationships that help them make better informed decisions.</a:t>
            </a:r>
          </a:p>
        </p:txBody>
      </p:sp>
      <p:pic>
        <p:nvPicPr>
          <p:cNvPr id="24" name="Picture 23">
            <a:hlinkClick r:id="rId7" action="ppaction://hlinksldjump" tooltip="Home"/>
            <a:hlinkHover r:id="" action="ppaction://noaction" highlightClick="1"/>
            <a:extLst>
              <a:ext uri="{FF2B5EF4-FFF2-40B4-BE49-F238E27FC236}">
                <a16:creationId xmlns:a16="http://schemas.microsoft.com/office/drawing/2014/main" id="{F95295C1-9CB9-0A44-8CB6-BE213D28D25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25" name="Picture 24">
            <a:hlinkClick r:id="rId9" action="ppaction://hlinksldjump" tooltip="How Does Power BI Work With Seattle U?"/>
            <a:hlinkHover r:id="" action="ppaction://noaction" highlightClick="1"/>
            <a:extLst>
              <a:ext uri="{FF2B5EF4-FFF2-40B4-BE49-F238E27FC236}">
                <a16:creationId xmlns:a16="http://schemas.microsoft.com/office/drawing/2014/main" id="{386ADC33-1C92-F143-A8A0-B48ED7B6353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26" name="Picture 25">
            <a:hlinkClick r:id="rId11" action="ppaction://hlinksldjump" tooltip="How Do I Navigate Power BI?"/>
            <a:hlinkHover r:id="" action="ppaction://noaction" highlightClick="1"/>
            <a:extLst>
              <a:ext uri="{FF2B5EF4-FFF2-40B4-BE49-F238E27FC236}">
                <a16:creationId xmlns:a16="http://schemas.microsoft.com/office/drawing/2014/main" id="{0895E0F9-69C1-8548-9602-4C9A54E44A5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7" name="Picture 26">
            <a:hlinkClick r:id="rId13" action="ppaction://hlinksldjump" tooltip="End Presentation"/>
            <a:hlinkHover r:id="" action="ppaction://noaction" highlightClick="1"/>
            <a:extLst>
              <a:ext uri="{FF2B5EF4-FFF2-40B4-BE49-F238E27FC236}">
                <a16:creationId xmlns:a16="http://schemas.microsoft.com/office/drawing/2014/main" id="{356361B0-2AC9-5041-9055-3A86F051195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8" name="TextBox 7"/>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err="1">
                <a:solidFill>
                  <a:schemeClr val="bg1"/>
                </a:solidFill>
              </a:rPr>
              <a:t>InformSU</a:t>
            </a:r>
            <a:endParaRPr lang="en-US" sz="1200" b="1" dirty="0">
              <a:solidFill>
                <a:schemeClr val="bg1"/>
              </a:solidFill>
            </a:endParaRPr>
          </a:p>
        </p:txBody>
      </p:sp>
      <p:pic>
        <p:nvPicPr>
          <p:cNvPr id="28" name="Picture 27"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33" name="Group 32"/>
          <p:cNvGrpSpPr/>
          <p:nvPr/>
        </p:nvGrpSpPr>
        <p:grpSpPr>
          <a:xfrm>
            <a:off x="-157418" y="1376979"/>
            <a:ext cx="651627" cy="1566708"/>
            <a:chOff x="-157418" y="1376979"/>
            <a:chExt cx="651627" cy="1566708"/>
          </a:xfrm>
        </p:grpSpPr>
        <p:cxnSp>
          <p:nvCxnSpPr>
            <p:cNvPr id="36" name="Straight Connector 35"/>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85686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1+#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582557" y="522488"/>
            <a:ext cx="8235300" cy="610988"/>
          </a:xfrm>
        </p:spPr>
        <p:txBody>
          <a:bodyPr>
            <a:normAutofit fontScale="90000"/>
          </a:bodyPr>
          <a:lstStyle/>
          <a:p>
            <a:pPr algn="l"/>
            <a:r>
              <a:rPr lang="en-US" dirty="0">
                <a:solidFill>
                  <a:srgbClr val="004C97"/>
                </a:solidFill>
              </a:rPr>
              <a:t>How has </a:t>
            </a:r>
            <a:r>
              <a:rPr lang="en-US" dirty="0" err="1">
                <a:solidFill>
                  <a:srgbClr val="004C97"/>
                </a:solidFill>
              </a:rPr>
              <a:t>InformSU</a:t>
            </a:r>
            <a:r>
              <a:rPr lang="en-US" dirty="0">
                <a:solidFill>
                  <a:srgbClr val="004C97"/>
                </a:solidFill>
              </a:rPr>
              <a:t> reporting evolved?</a:t>
            </a:r>
          </a:p>
        </p:txBody>
      </p:sp>
      <p:sp>
        <p:nvSpPr>
          <p:cNvPr id="7" name="Right Triangle 6"/>
          <p:cNvSpPr/>
          <p:nvPr/>
        </p:nvSpPr>
        <p:spPr>
          <a:xfrm flipH="1" flipV="1">
            <a:off x="8200571" y="0"/>
            <a:ext cx="943517" cy="951464"/>
          </a:xfrm>
          <a:prstGeom prst="rtTriangle">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1"/>
          <p:cNvSpPr txBox="1">
            <a:spLocks/>
          </p:cNvSpPr>
          <p:nvPr/>
        </p:nvSpPr>
        <p:spPr>
          <a:xfrm>
            <a:off x="582557" y="1088143"/>
            <a:ext cx="8235300" cy="385809"/>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2000" i="1" dirty="0">
                <a:solidFill>
                  <a:schemeClr val="tx1">
                    <a:lumMod val="75000"/>
                    <a:lumOff val="25000"/>
                  </a:schemeClr>
                </a:solidFill>
                <a:latin typeface="+mj-lt"/>
              </a:rPr>
              <a:t>A timeline of </a:t>
            </a:r>
            <a:r>
              <a:rPr lang="en-US" sz="2000" i="1" dirty="0" err="1">
                <a:solidFill>
                  <a:schemeClr val="tx1">
                    <a:lumMod val="75000"/>
                    <a:lumOff val="25000"/>
                  </a:schemeClr>
                </a:solidFill>
                <a:latin typeface="+mj-lt"/>
              </a:rPr>
              <a:t>InformSU</a:t>
            </a:r>
            <a:r>
              <a:rPr lang="en-US" sz="2000" i="1" dirty="0">
                <a:solidFill>
                  <a:schemeClr val="tx1">
                    <a:lumMod val="75000"/>
                    <a:lumOff val="25000"/>
                  </a:schemeClr>
                </a:solidFill>
                <a:latin typeface="+mj-lt"/>
              </a:rPr>
              <a:t> reporting processes to present day.</a:t>
            </a:r>
          </a:p>
        </p:txBody>
      </p:sp>
      <p:sp>
        <p:nvSpPr>
          <p:cNvPr id="14" name="Rounded Rectangle 13"/>
          <p:cNvSpPr/>
          <p:nvPr/>
        </p:nvSpPr>
        <p:spPr>
          <a:xfrm>
            <a:off x="-138015" y="522488"/>
            <a:ext cx="632224" cy="4754362"/>
          </a:xfrm>
          <a:prstGeom prst="roundRect">
            <a:avLst/>
          </a:prstGeom>
          <a:solidFill>
            <a:srgbClr val="004C9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127297" y="1916335"/>
            <a:ext cx="0" cy="251167"/>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700207" y="1925300"/>
            <a:ext cx="0" cy="251167"/>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273612" y="1905030"/>
            <a:ext cx="0" cy="251167"/>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26454" y="1461110"/>
            <a:ext cx="1359306" cy="461665"/>
          </a:xfrm>
          <a:prstGeom prst="rect">
            <a:avLst/>
          </a:prstGeom>
          <a:noFill/>
        </p:spPr>
        <p:txBody>
          <a:bodyPr wrap="square" rtlCol="0">
            <a:spAutoFit/>
          </a:bodyPr>
          <a:lstStyle/>
          <a:p>
            <a:pPr algn="ctr"/>
            <a:r>
              <a:rPr lang="en-US" sz="1200" b="1" dirty="0"/>
              <a:t>2017</a:t>
            </a:r>
          </a:p>
          <a:p>
            <a:pPr algn="ctr"/>
            <a:r>
              <a:rPr lang="en-US" sz="1200" b="1" dirty="0"/>
              <a:t>Academic Year</a:t>
            </a:r>
          </a:p>
        </p:txBody>
      </p:sp>
      <p:sp>
        <p:nvSpPr>
          <p:cNvPr id="34" name="TextBox 33"/>
          <p:cNvSpPr txBox="1"/>
          <p:nvPr/>
        </p:nvSpPr>
        <p:spPr>
          <a:xfrm>
            <a:off x="1464835" y="1461110"/>
            <a:ext cx="1367836" cy="461665"/>
          </a:xfrm>
          <a:prstGeom prst="rect">
            <a:avLst/>
          </a:prstGeom>
          <a:noFill/>
        </p:spPr>
        <p:txBody>
          <a:bodyPr wrap="square" rtlCol="0">
            <a:spAutoFit/>
          </a:bodyPr>
          <a:lstStyle/>
          <a:p>
            <a:pPr algn="ctr"/>
            <a:r>
              <a:rPr lang="en-US" sz="1200" b="1" dirty="0"/>
              <a:t>Pre-2017</a:t>
            </a:r>
          </a:p>
          <a:p>
            <a:pPr algn="ctr"/>
            <a:r>
              <a:rPr lang="en-US" sz="1200" b="1" dirty="0"/>
              <a:t>Academic Year</a:t>
            </a:r>
          </a:p>
        </p:txBody>
      </p:sp>
      <p:sp>
        <p:nvSpPr>
          <p:cNvPr id="35" name="TextBox 34"/>
          <p:cNvSpPr txBox="1"/>
          <p:nvPr/>
        </p:nvSpPr>
        <p:spPr>
          <a:xfrm>
            <a:off x="6657455" y="1461110"/>
            <a:ext cx="1219328" cy="461665"/>
          </a:xfrm>
          <a:prstGeom prst="rect">
            <a:avLst/>
          </a:prstGeom>
          <a:noFill/>
        </p:spPr>
        <p:txBody>
          <a:bodyPr wrap="square" rtlCol="0">
            <a:spAutoFit/>
          </a:bodyPr>
          <a:lstStyle/>
          <a:p>
            <a:pPr algn="ctr"/>
            <a:r>
              <a:rPr lang="en-US" sz="1200" b="1" dirty="0"/>
              <a:t>2019</a:t>
            </a:r>
          </a:p>
          <a:p>
            <a:pPr algn="ctr"/>
            <a:r>
              <a:rPr lang="en-US" sz="1200" b="1" dirty="0"/>
              <a:t>Academic Year</a:t>
            </a:r>
          </a:p>
        </p:txBody>
      </p:sp>
      <p:grpSp>
        <p:nvGrpSpPr>
          <p:cNvPr id="3" name="Group 2"/>
          <p:cNvGrpSpPr/>
          <p:nvPr/>
        </p:nvGrpSpPr>
        <p:grpSpPr>
          <a:xfrm>
            <a:off x="1036155" y="2118978"/>
            <a:ext cx="2149001" cy="1352450"/>
            <a:chOff x="1036155" y="1751743"/>
            <a:chExt cx="2149001" cy="1352450"/>
          </a:xfrm>
        </p:grpSpPr>
        <p:sp>
          <p:nvSpPr>
            <p:cNvPr id="4" name="TextBox 3"/>
            <p:cNvSpPr txBox="1"/>
            <p:nvPr/>
          </p:nvSpPr>
          <p:spPr>
            <a:xfrm>
              <a:off x="1036155" y="1751743"/>
              <a:ext cx="2149001" cy="338554"/>
            </a:xfrm>
            <a:prstGeom prst="rect">
              <a:avLst/>
            </a:prstGeom>
            <a:noFill/>
          </p:spPr>
          <p:txBody>
            <a:bodyPr wrap="square" rtlCol="0">
              <a:spAutoFit/>
            </a:bodyPr>
            <a:lstStyle/>
            <a:p>
              <a:pPr algn="ctr"/>
              <a:r>
                <a:rPr lang="en-US" sz="1600" b="1" dirty="0"/>
                <a:t>Pre-</a:t>
              </a:r>
              <a:r>
                <a:rPr lang="en-US" sz="1600" b="1" dirty="0" err="1"/>
                <a:t>InformSU</a:t>
              </a:r>
              <a:r>
                <a:rPr lang="en-US" sz="1600" b="1" dirty="0"/>
                <a:t> - SUDDs</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0706" y="2098353"/>
              <a:ext cx="1929980" cy="1005840"/>
            </a:xfrm>
            <a:prstGeom prst="rect">
              <a:avLst/>
            </a:prstGeom>
            <a:ln>
              <a:solidFill>
                <a:schemeClr val="tx1"/>
              </a:solidFill>
            </a:ln>
            <a:effectLst>
              <a:outerShdw blurRad="50800" dist="38100" dir="2700000" algn="tl" rotWithShape="0">
                <a:prstClr val="black">
                  <a:alpha val="40000"/>
                </a:prstClr>
              </a:outerShdw>
            </a:effectLst>
          </p:spPr>
        </p:pic>
      </p:grpSp>
      <p:grpSp>
        <p:nvGrpSpPr>
          <p:cNvPr id="5" name="Group 4"/>
          <p:cNvGrpSpPr/>
          <p:nvPr/>
        </p:nvGrpSpPr>
        <p:grpSpPr>
          <a:xfrm>
            <a:off x="3739115" y="2140596"/>
            <a:ext cx="1922183" cy="1330832"/>
            <a:chOff x="3739115" y="2140596"/>
            <a:chExt cx="1922183" cy="1330832"/>
          </a:xfrm>
        </p:grpSpPr>
        <p:sp>
          <p:nvSpPr>
            <p:cNvPr id="33" name="TextBox 32"/>
            <p:cNvSpPr txBox="1"/>
            <p:nvPr/>
          </p:nvSpPr>
          <p:spPr>
            <a:xfrm>
              <a:off x="3845744" y="2140596"/>
              <a:ext cx="1709422" cy="338554"/>
            </a:xfrm>
            <a:prstGeom prst="rect">
              <a:avLst/>
            </a:prstGeom>
            <a:noFill/>
          </p:spPr>
          <p:txBody>
            <a:bodyPr wrap="square" rtlCol="0">
              <a:spAutoFit/>
            </a:bodyPr>
            <a:lstStyle/>
            <a:p>
              <a:pPr algn="ctr"/>
              <a:r>
                <a:rPr lang="en-US" sz="1600" b="1" dirty="0" err="1"/>
                <a:t>InformSU</a:t>
              </a:r>
              <a:r>
                <a:rPr lang="en-US" sz="1600" b="1" dirty="0"/>
                <a:t> – SSRS</a:t>
              </a:r>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39115" y="2465588"/>
              <a:ext cx="1922183" cy="1005840"/>
            </a:xfrm>
            <a:prstGeom prst="rect">
              <a:avLst/>
            </a:prstGeom>
            <a:ln>
              <a:solidFill>
                <a:schemeClr val="tx1"/>
              </a:solidFill>
            </a:ln>
            <a:effectLst>
              <a:outerShdw blurRad="50800" dist="38100" dir="2700000" algn="tl" rotWithShape="0">
                <a:prstClr val="black">
                  <a:alpha val="40000"/>
                </a:prstClr>
              </a:outerShdw>
            </a:effectLst>
          </p:spPr>
        </p:pic>
      </p:grpSp>
      <p:cxnSp>
        <p:nvCxnSpPr>
          <p:cNvPr id="6" name="Straight Arrow Connector 5"/>
          <p:cNvCxnSpPr/>
          <p:nvPr/>
        </p:nvCxnSpPr>
        <p:spPr>
          <a:xfrm>
            <a:off x="914400" y="1905030"/>
            <a:ext cx="7376172" cy="0"/>
          </a:xfrm>
          <a:prstGeom prst="straightConnector1">
            <a:avLst/>
          </a:prstGeom>
          <a:ln>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38" name="Rectangle 37">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29" name="Picture 28">
            <a:hlinkClick r:id="rId5" action="ppaction://hlinksldjump" tooltip="Home"/>
            <a:hlinkHover r:id="" action="ppaction://noaction" highlightClick="1"/>
            <a:extLst>
              <a:ext uri="{FF2B5EF4-FFF2-40B4-BE49-F238E27FC236}">
                <a16:creationId xmlns:a16="http://schemas.microsoft.com/office/drawing/2014/main" id="{EB2B4085-D145-A644-A468-A5FC4F64BD7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43" name="Picture 42">
            <a:hlinkClick r:id="rId7" action="ppaction://hlinksldjump" tooltip="How Does Power BI Work With Seattle U?"/>
            <a:hlinkHover r:id="" action="ppaction://noaction" highlightClick="1"/>
            <a:extLst>
              <a:ext uri="{FF2B5EF4-FFF2-40B4-BE49-F238E27FC236}">
                <a16:creationId xmlns:a16="http://schemas.microsoft.com/office/drawing/2014/main" id="{B9EEF86D-04CF-0B4B-90E7-530EEC7366C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44" name="Picture 43">
            <a:hlinkClick r:id="rId9" action="ppaction://hlinksldjump" tooltip="How Do I Navigate Power BI?"/>
            <a:hlinkHover r:id="" action="ppaction://noaction" highlightClick="1"/>
            <a:extLst>
              <a:ext uri="{FF2B5EF4-FFF2-40B4-BE49-F238E27FC236}">
                <a16:creationId xmlns:a16="http://schemas.microsoft.com/office/drawing/2014/main" id="{0CEC22AA-71BB-1C49-97FE-0F04925A4C3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45" name="Picture 44">
            <a:hlinkClick r:id="rId11" action="ppaction://hlinksldjump" tooltip="End Presentation"/>
            <a:hlinkHover r:id="" action="ppaction://noaction" highlightClick="1"/>
            <a:extLst>
              <a:ext uri="{FF2B5EF4-FFF2-40B4-BE49-F238E27FC236}">
                <a16:creationId xmlns:a16="http://schemas.microsoft.com/office/drawing/2014/main" id="{D098183C-926C-E948-B86D-4009A9B2EE5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8" name="TextBox 7"/>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err="1">
                <a:solidFill>
                  <a:schemeClr val="bg1"/>
                </a:solidFill>
              </a:rPr>
              <a:t>InformSU</a:t>
            </a:r>
            <a:endParaRPr lang="en-US" sz="1200" b="1" dirty="0">
              <a:solidFill>
                <a:schemeClr val="bg1"/>
              </a:solidFill>
            </a:endParaRPr>
          </a:p>
        </p:txBody>
      </p:sp>
      <p:pic>
        <p:nvPicPr>
          <p:cNvPr id="39" name="Picture 38"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13" name="Group 12"/>
          <p:cNvGrpSpPr/>
          <p:nvPr/>
        </p:nvGrpSpPr>
        <p:grpSpPr>
          <a:xfrm>
            <a:off x="5851334" y="2167502"/>
            <a:ext cx="2854381" cy="2735652"/>
            <a:chOff x="5851334" y="2167502"/>
            <a:chExt cx="2854381" cy="2735652"/>
          </a:xfrm>
        </p:grpSpPr>
        <p:grpSp>
          <p:nvGrpSpPr>
            <p:cNvPr id="12" name="Group 11"/>
            <p:cNvGrpSpPr/>
            <p:nvPr/>
          </p:nvGrpSpPr>
          <p:grpSpPr>
            <a:xfrm>
              <a:off x="5851334" y="2167502"/>
              <a:ext cx="2843563" cy="2735652"/>
              <a:chOff x="5851334" y="2167502"/>
              <a:chExt cx="2843563" cy="2735652"/>
            </a:xfrm>
          </p:grpSpPr>
          <p:sp>
            <p:nvSpPr>
              <p:cNvPr id="36" name="TextBox 35"/>
              <p:cNvSpPr txBox="1"/>
              <p:nvPr/>
            </p:nvSpPr>
            <p:spPr>
              <a:xfrm>
                <a:off x="5851334" y="2167502"/>
                <a:ext cx="2843563" cy="338554"/>
              </a:xfrm>
              <a:prstGeom prst="rect">
                <a:avLst/>
              </a:prstGeom>
              <a:noFill/>
            </p:spPr>
            <p:txBody>
              <a:bodyPr wrap="square" rtlCol="0">
                <a:spAutoFit/>
              </a:bodyPr>
              <a:lstStyle/>
              <a:p>
                <a:pPr algn="ctr"/>
                <a:r>
                  <a:rPr lang="en-US" sz="1600" b="1" dirty="0" err="1"/>
                  <a:t>InformSU</a:t>
                </a:r>
                <a:r>
                  <a:rPr lang="en-US" sz="1600" b="1" dirty="0"/>
                  <a:t> (Power BI)</a:t>
                </a:r>
              </a:p>
            </p:txBody>
          </p:sp>
          <p:pic>
            <p:nvPicPr>
              <p:cNvPr id="11" name="Picture 10"/>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300406" y="2465041"/>
                <a:ext cx="1922183" cy="1010481"/>
              </a:xfrm>
              <a:prstGeom prst="rect">
                <a:avLst/>
              </a:prstGeom>
              <a:ln>
                <a:solidFill>
                  <a:schemeClr val="tx1"/>
                </a:solidFill>
              </a:ln>
              <a:effectLst>
                <a:outerShdw blurRad="50800" dist="38100" dir="2700000" algn="tl" rotWithShape="0">
                  <a:prstClr val="black">
                    <a:alpha val="40000"/>
                  </a:prstClr>
                </a:outerShdw>
              </a:effectLst>
            </p:spPr>
          </p:pic>
          <p:pic>
            <p:nvPicPr>
              <p:cNvPr id="37" name="Picture 3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07976" y="3897314"/>
                <a:ext cx="1922183" cy="1005840"/>
              </a:xfrm>
              <a:prstGeom prst="rect">
                <a:avLst/>
              </a:prstGeom>
              <a:ln>
                <a:solidFill>
                  <a:schemeClr val="tx1"/>
                </a:solidFill>
              </a:ln>
              <a:effectLst>
                <a:outerShdw blurRad="50800" dist="38100" dir="2700000" algn="tl" rotWithShape="0">
                  <a:prstClr val="black">
                    <a:alpha val="40000"/>
                  </a:prstClr>
                </a:outerShdw>
              </a:effectLst>
            </p:spPr>
          </p:pic>
        </p:grpSp>
        <p:sp>
          <p:nvSpPr>
            <p:cNvPr id="40" name="TextBox 39"/>
            <p:cNvSpPr txBox="1"/>
            <p:nvPr/>
          </p:nvSpPr>
          <p:spPr>
            <a:xfrm>
              <a:off x="5862152" y="3538646"/>
              <a:ext cx="2843563" cy="338554"/>
            </a:xfrm>
            <a:prstGeom prst="rect">
              <a:avLst/>
            </a:prstGeom>
            <a:noFill/>
          </p:spPr>
          <p:txBody>
            <a:bodyPr wrap="square" rtlCol="0">
              <a:spAutoFit/>
            </a:bodyPr>
            <a:lstStyle/>
            <a:p>
              <a:pPr algn="ctr"/>
              <a:r>
                <a:rPr lang="en-US" sz="1600" b="1" dirty="0" err="1"/>
                <a:t>InformSU</a:t>
              </a:r>
              <a:r>
                <a:rPr lang="en-US" sz="1600" b="1" dirty="0"/>
                <a:t> SSRS</a:t>
              </a:r>
            </a:p>
          </p:txBody>
        </p:sp>
      </p:grpSp>
      <p:grpSp>
        <p:nvGrpSpPr>
          <p:cNvPr id="41" name="Group 40"/>
          <p:cNvGrpSpPr/>
          <p:nvPr/>
        </p:nvGrpSpPr>
        <p:grpSpPr>
          <a:xfrm>
            <a:off x="-157418" y="1376979"/>
            <a:ext cx="651627" cy="1566708"/>
            <a:chOff x="-157418" y="1376979"/>
            <a:chExt cx="651627" cy="1566708"/>
          </a:xfrm>
        </p:grpSpPr>
        <p:cxnSp>
          <p:nvCxnSpPr>
            <p:cNvPr id="42" name="Straight Connector 41"/>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679855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250"/>
                                        <p:tgtEl>
                                          <p:spTgt spid="31"/>
                                        </p:tgtEl>
                                      </p:cBhvr>
                                    </p:animEffect>
                                  </p:childTnLst>
                                </p:cTn>
                              </p:par>
                              <p:par>
                                <p:cTn id="12" presetID="22" presetClass="entr" presetSubtype="1"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up)">
                                      <p:cBhvr>
                                        <p:cTn id="14" dur="250"/>
                                        <p:tgtEl>
                                          <p:spTgt spid="30"/>
                                        </p:tgtEl>
                                      </p:cBhvr>
                                    </p:animEffect>
                                  </p:childTnLst>
                                </p:cTn>
                              </p:par>
                              <p:par>
                                <p:cTn id="15" presetID="22" presetClass="entr" presetSubtype="1"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25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2500"/>
                            </p:stCondLst>
                            <p:childTnLst>
                              <p:par>
                                <p:cTn id="40" presetID="2" presetClass="entr" presetSubtype="2"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1+#ppt_w/2"/>
                                          </p:val>
                                        </p:tav>
                                        <p:tav tm="100000">
                                          <p:val>
                                            <p:strVal val="#ppt_x"/>
                                          </p:val>
                                        </p:tav>
                                      </p:tavLst>
                                    </p:anim>
                                    <p:anim calcmode="lin" valueType="num">
                                      <p:cBhvr additive="base">
                                        <p:cTn id="4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4" grpId="0"/>
      <p:bldP spid="35" grpId="0"/>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582557" y="522487"/>
            <a:ext cx="8235300" cy="657577"/>
          </a:xfrm>
        </p:spPr>
        <p:txBody>
          <a:bodyPr>
            <a:noAutofit/>
          </a:bodyPr>
          <a:lstStyle/>
          <a:p>
            <a:pPr algn="l"/>
            <a:r>
              <a:rPr lang="en-US" sz="3300" dirty="0">
                <a:solidFill>
                  <a:srgbClr val="004C97"/>
                </a:solidFill>
              </a:rPr>
              <a:t>How does </a:t>
            </a:r>
            <a:r>
              <a:rPr lang="en-US" sz="3300" dirty="0" err="1">
                <a:solidFill>
                  <a:srgbClr val="004C97"/>
                </a:solidFill>
              </a:rPr>
              <a:t>InformSU</a:t>
            </a:r>
            <a:r>
              <a:rPr lang="en-US" sz="3300" dirty="0">
                <a:solidFill>
                  <a:srgbClr val="004C97"/>
                </a:solidFill>
              </a:rPr>
              <a:t> support SU with data?</a:t>
            </a:r>
          </a:p>
        </p:txBody>
      </p:sp>
      <p:sp>
        <p:nvSpPr>
          <p:cNvPr id="7" name="Right Triangle 6"/>
          <p:cNvSpPr/>
          <p:nvPr/>
        </p:nvSpPr>
        <p:spPr>
          <a:xfrm flipH="1" flipV="1">
            <a:off x="8200571" y="0"/>
            <a:ext cx="943517" cy="951464"/>
          </a:xfrm>
          <a:prstGeom prst="rtTriangle">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itle 1"/>
          <p:cNvSpPr txBox="1">
            <a:spLocks/>
          </p:cNvSpPr>
          <p:nvPr/>
        </p:nvSpPr>
        <p:spPr>
          <a:xfrm>
            <a:off x="582557" y="1130005"/>
            <a:ext cx="8235300" cy="385809"/>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2000" i="1" dirty="0">
                <a:solidFill>
                  <a:schemeClr val="tx1">
                    <a:lumMod val="75000"/>
                    <a:lumOff val="25000"/>
                  </a:schemeClr>
                </a:solidFill>
                <a:latin typeface="+mj-lt"/>
              </a:rPr>
              <a:t>Where is this data coming from?</a:t>
            </a:r>
          </a:p>
        </p:txBody>
      </p:sp>
      <p:sp>
        <p:nvSpPr>
          <p:cNvPr id="14" name="Rounded Rectangle 13"/>
          <p:cNvSpPr/>
          <p:nvPr/>
        </p:nvSpPr>
        <p:spPr>
          <a:xfrm>
            <a:off x="-138015" y="522488"/>
            <a:ext cx="632224" cy="4754362"/>
          </a:xfrm>
          <a:prstGeom prst="roundRect">
            <a:avLst/>
          </a:prstGeom>
          <a:solidFill>
            <a:srgbClr val="004C9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650667" y="1499183"/>
            <a:ext cx="7639905" cy="1070484"/>
            <a:chOff x="650667" y="1499183"/>
            <a:chExt cx="7639905" cy="1070484"/>
          </a:xfrm>
        </p:grpSpPr>
        <p:sp>
          <p:nvSpPr>
            <p:cNvPr id="20" name="Title 1"/>
            <p:cNvSpPr txBox="1">
              <a:spLocks/>
            </p:cNvSpPr>
            <p:nvPr/>
          </p:nvSpPr>
          <p:spPr>
            <a:xfrm>
              <a:off x="1568823" y="1499183"/>
              <a:ext cx="6721749" cy="10704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1400" dirty="0" err="1">
                  <a:solidFill>
                    <a:schemeClr val="tx1">
                      <a:lumMod val="75000"/>
                      <a:lumOff val="25000"/>
                    </a:schemeClr>
                  </a:solidFill>
                  <a:latin typeface="+mj-lt"/>
                </a:rPr>
                <a:t>InformSU</a:t>
              </a:r>
              <a:r>
                <a:rPr lang="en-US" sz="1400" dirty="0">
                  <a:solidFill>
                    <a:schemeClr val="tx1">
                      <a:lumMod val="75000"/>
                      <a:lumOff val="25000"/>
                    </a:schemeClr>
                  </a:solidFill>
                  <a:latin typeface="+mj-lt"/>
                </a:rPr>
                <a:t> aims to combine and present data from a diverse set of sources. Reports supporting enrollment analysis and program review are already available, and throughout the next year, more reports will be rolled out. </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0667" y="1578395"/>
              <a:ext cx="914400" cy="914400"/>
            </a:xfrm>
            <a:prstGeom prst="rect">
              <a:avLst/>
            </a:prstGeom>
          </p:spPr>
        </p:pic>
      </p:grpSp>
      <p:sp>
        <p:nvSpPr>
          <p:cNvPr id="24" name="Title 1"/>
          <p:cNvSpPr txBox="1">
            <a:spLocks/>
          </p:cNvSpPr>
          <p:nvPr/>
        </p:nvSpPr>
        <p:spPr>
          <a:xfrm>
            <a:off x="699783" y="2523852"/>
            <a:ext cx="4196528" cy="18016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tx1"/>
                </a:solidFill>
                <a:latin typeface="Rockwell"/>
                <a:ea typeface="+mj-ea"/>
                <a:cs typeface="+mj-cs"/>
              </a:defRPr>
            </a:lvl1pPr>
          </a:lstStyle>
          <a:p>
            <a:pPr algn="l"/>
            <a:r>
              <a:rPr lang="en-US" sz="1400" dirty="0">
                <a:solidFill>
                  <a:schemeClr val="tx1">
                    <a:lumMod val="75000"/>
                    <a:lumOff val="25000"/>
                  </a:schemeClr>
                </a:solidFill>
                <a:latin typeface="+mj-lt"/>
              </a:rPr>
              <a:t>With the start of this academic year, Power BI will act as an analytics tools to access information stored in the new Enterprise Data Warehouse built to replace SUDDS.  </a:t>
            </a:r>
          </a:p>
          <a:p>
            <a:pPr algn="l"/>
            <a:endParaRPr lang="en-US" sz="1400" dirty="0">
              <a:solidFill>
                <a:schemeClr val="tx1">
                  <a:lumMod val="75000"/>
                  <a:lumOff val="25000"/>
                </a:schemeClr>
              </a:solidFill>
              <a:latin typeface="+mj-lt"/>
            </a:endParaRPr>
          </a:p>
          <a:p>
            <a:pPr algn="l"/>
            <a:r>
              <a:rPr lang="en-US" sz="1400" dirty="0">
                <a:solidFill>
                  <a:schemeClr val="tx1">
                    <a:lumMod val="75000"/>
                    <a:lumOff val="25000"/>
                  </a:schemeClr>
                </a:solidFill>
                <a:latin typeface="+mj-lt"/>
              </a:rPr>
              <a:t>Power BI allows users to create reports and analytics, schedule reports to run automatically, send reports, and have dashboards with responsive designs. </a:t>
            </a:r>
          </a:p>
        </p:txBody>
      </p:sp>
      <p:pic>
        <p:nvPicPr>
          <p:cNvPr id="4" name="Picture 3">
            <a:hlinkClick r:id="rId4"/>
            <a:hlinkHover r:id="" action="ppaction://noaction" highlightClick="1"/>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66884" y="2429939"/>
            <a:ext cx="3420075" cy="1989455"/>
          </a:xfrm>
          <a:prstGeom prst="rect">
            <a:avLst/>
          </a:prstGeom>
          <a:ln w="28575">
            <a:solidFill>
              <a:srgbClr val="FFC000"/>
            </a:solidFill>
          </a:ln>
          <a:effectLst>
            <a:outerShdw blurRad="50800" dist="38100" dir="2700000" algn="tl" rotWithShape="0">
              <a:prstClr val="black">
                <a:alpha val="40000"/>
              </a:prstClr>
            </a:outerShdw>
          </a:effectLst>
        </p:spPr>
      </p:pic>
      <p:sp>
        <p:nvSpPr>
          <p:cNvPr id="6" name="TextBox 5"/>
          <p:cNvSpPr txBox="1"/>
          <p:nvPr/>
        </p:nvSpPr>
        <p:spPr>
          <a:xfrm>
            <a:off x="5047481" y="3916574"/>
            <a:ext cx="2240008" cy="461665"/>
          </a:xfrm>
          <a:prstGeom prst="rect">
            <a:avLst/>
          </a:prstGeom>
          <a:noFill/>
          <a:effectLst/>
        </p:spPr>
        <p:txBody>
          <a:bodyPr wrap="square" rtlCol="0">
            <a:spAutoFit/>
          </a:bodyPr>
          <a:lstStyle/>
          <a:p>
            <a:pPr algn="ctr"/>
            <a:r>
              <a:rPr lang="en-US" sz="1200" b="1" dirty="0">
                <a:solidFill>
                  <a:schemeClr val="accent6">
                    <a:lumMod val="75000"/>
                  </a:schemeClr>
                </a:solidFill>
              </a:rPr>
              <a:t>Click here for more information on the data warehouse</a:t>
            </a:r>
          </a:p>
        </p:txBody>
      </p:sp>
      <p:sp>
        <p:nvSpPr>
          <p:cNvPr id="26" name="Rectangle 25">
            <a:hlinkClick r:id="" action="ppaction://hlinkshowjump?jump=nextslide"/>
          </p:cNvPr>
          <p:cNvSpPr/>
          <p:nvPr/>
        </p:nvSpPr>
        <p:spPr>
          <a:xfrm rot="16200000">
            <a:off x="6333793" y="2353009"/>
            <a:ext cx="5163303" cy="457286"/>
          </a:xfrm>
          <a:prstGeom prst="rect">
            <a:avLst/>
          </a:prstGeom>
          <a:solidFill>
            <a:srgbClr val="393839">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C000"/>
                </a:solidFill>
              </a:rPr>
              <a:t>Continue</a:t>
            </a:r>
          </a:p>
        </p:txBody>
      </p:sp>
      <p:pic>
        <p:nvPicPr>
          <p:cNvPr id="19" name="Picture 18">
            <a:hlinkClick r:id="rId6" action="ppaction://hlinksldjump" tooltip="Home"/>
            <a:hlinkHover r:id="" action="ppaction://noaction" highlightClick="1"/>
            <a:extLst>
              <a:ext uri="{FF2B5EF4-FFF2-40B4-BE49-F238E27FC236}">
                <a16:creationId xmlns:a16="http://schemas.microsoft.com/office/drawing/2014/main" id="{F6C9B0D3-74FD-0C49-AF6B-6977CD98654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06" y="722864"/>
            <a:ext cx="457200" cy="457200"/>
          </a:xfrm>
          <a:prstGeom prst="rect">
            <a:avLst/>
          </a:prstGeom>
        </p:spPr>
      </p:pic>
      <p:pic>
        <p:nvPicPr>
          <p:cNvPr id="21" name="Picture 20">
            <a:hlinkClick r:id="rId8" action="ppaction://hlinksldjump" tooltip="How Does Power BI Work With Seattle U?"/>
            <a:hlinkHover r:id="" action="ppaction://noaction" highlightClick="1"/>
            <a:extLst>
              <a:ext uri="{FF2B5EF4-FFF2-40B4-BE49-F238E27FC236}">
                <a16:creationId xmlns:a16="http://schemas.microsoft.com/office/drawing/2014/main" id="{84609586-642A-F04D-95BD-A90399A8C71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7606" y="1509058"/>
            <a:ext cx="457200" cy="457200"/>
          </a:xfrm>
          <a:prstGeom prst="rect">
            <a:avLst/>
          </a:prstGeom>
        </p:spPr>
      </p:pic>
      <p:pic>
        <p:nvPicPr>
          <p:cNvPr id="23" name="Picture 22">
            <a:hlinkClick r:id="rId10" action="ppaction://hlinksldjump" tooltip="How Do I Navigate Power BI?"/>
            <a:hlinkHover r:id="" action="ppaction://noaction" highlightClick="1"/>
            <a:extLst>
              <a:ext uri="{FF2B5EF4-FFF2-40B4-BE49-F238E27FC236}">
                <a16:creationId xmlns:a16="http://schemas.microsoft.com/office/drawing/2014/main" id="{78BEBF8A-22A2-704E-B755-02A4452D905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606" y="2295252"/>
            <a:ext cx="457200" cy="457200"/>
          </a:xfrm>
          <a:prstGeom prst="rect">
            <a:avLst/>
          </a:prstGeom>
        </p:spPr>
      </p:pic>
      <p:pic>
        <p:nvPicPr>
          <p:cNvPr id="27" name="Picture 26">
            <a:hlinkClick r:id="rId12" action="ppaction://hlinksldjump" tooltip="End Presentation"/>
            <a:hlinkHover r:id="" action="ppaction://noaction" highlightClick="1"/>
            <a:extLst>
              <a:ext uri="{FF2B5EF4-FFF2-40B4-BE49-F238E27FC236}">
                <a16:creationId xmlns:a16="http://schemas.microsoft.com/office/drawing/2014/main" id="{F79D8B02-1F64-A84A-ADF8-B09E9216F640}"/>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7606" y="3867640"/>
            <a:ext cx="457200" cy="457200"/>
          </a:xfrm>
          <a:prstGeom prst="rect">
            <a:avLst/>
          </a:prstGeom>
        </p:spPr>
      </p:pic>
      <p:sp>
        <p:nvSpPr>
          <p:cNvPr id="8" name="TextBox 7"/>
          <p:cNvSpPr txBox="1"/>
          <p:nvPr/>
        </p:nvSpPr>
        <p:spPr>
          <a:xfrm rot="2707373">
            <a:off x="8216014" y="266778"/>
            <a:ext cx="1173205" cy="276999"/>
          </a:xfrm>
          <a:prstGeom prst="rect">
            <a:avLst/>
          </a:prstGeom>
          <a:noFill/>
          <a:effectLst/>
        </p:spPr>
        <p:txBody>
          <a:bodyPr wrap="square" rtlCol="0">
            <a:spAutoFit/>
          </a:bodyPr>
          <a:lstStyle/>
          <a:p>
            <a:pPr algn="ctr"/>
            <a:r>
              <a:rPr lang="en-US" sz="1200" b="1" dirty="0" err="1">
                <a:solidFill>
                  <a:schemeClr val="bg1"/>
                </a:solidFill>
              </a:rPr>
              <a:t>InformSU</a:t>
            </a:r>
            <a:endParaRPr lang="en-US" sz="1200" b="1" dirty="0">
              <a:solidFill>
                <a:schemeClr val="bg1"/>
              </a:solidFill>
            </a:endParaRPr>
          </a:p>
        </p:txBody>
      </p:sp>
      <p:pic>
        <p:nvPicPr>
          <p:cNvPr id="28" name="Picture 27" descr="A close up of a sign&#10;&#10;Description automatically generated">
            <a:hlinkClick r:id="" action="ppaction://hlinkshowjump?jump=previousslide" tooltip="Go Back a Slide"/>
            <a:hlinkHover r:id="" action="ppaction://noaction" highlightClick="1"/>
            <a:extLst>
              <a:ext uri="{FF2B5EF4-FFF2-40B4-BE49-F238E27FC236}">
                <a16:creationId xmlns:a16="http://schemas.microsoft.com/office/drawing/2014/main" id="{3D8A5FA7-C60E-BC48-9897-0784A6EA218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606" y="3081446"/>
            <a:ext cx="457200" cy="457200"/>
          </a:xfrm>
          <a:prstGeom prst="rect">
            <a:avLst/>
          </a:prstGeom>
        </p:spPr>
      </p:pic>
      <p:grpSp>
        <p:nvGrpSpPr>
          <p:cNvPr id="29" name="Group 28"/>
          <p:cNvGrpSpPr/>
          <p:nvPr/>
        </p:nvGrpSpPr>
        <p:grpSpPr>
          <a:xfrm>
            <a:off x="-157418" y="1376979"/>
            <a:ext cx="651627" cy="1566708"/>
            <a:chOff x="-157418" y="1376979"/>
            <a:chExt cx="651627" cy="1566708"/>
          </a:xfrm>
        </p:grpSpPr>
        <p:cxnSp>
          <p:nvCxnSpPr>
            <p:cNvPr id="30" name="Straight Connector 29"/>
            <p:cNvCxnSpPr/>
            <p:nvPr/>
          </p:nvCxnSpPr>
          <p:spPr>
            <a:xfrm>
              <a:off x="-138015" y="1376979"/>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57418" y="2943687"/>
              <a:ext cx="632224" cy="0"/>
            </a:xfrm>
            <a:prstGeom prst="line">
              <a:avLst/>
            </a:prstGeom>
            <a:ln w="9525">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278497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1+#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3886</TotalTime>
  <Words>3152</Words>
  <Application>Microsoft Macintosh PowerPoint</Application>
  <PresentationFormat>On-screen Show (16:9)</PresentationFormat>
  <Paragraphs>430</Paragraphs>
  <Slides>41</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Rockwell</vt:lpstr>
      <vt:lpstr>Office Theme</vt:lpstr>
      <vt:lpstr>Power BI Interactive Training</vt:lpstr>
      <vt:lpstr>How to navigate this  Interactive PowerPoint Presentation</vt:lpstr>
      <vt:lpstr>Power BI  Interactive Training</vt:lpstr>
      <vt:lpstr>How Does Power BI  Work with Seattle U?</vt:lpstr>
      <vt:lpstr>How does Power BI work with InformSU?</vt:lpstr>
      <vt:lpstr>What does Power BI do?</vt:lpstr>
      <vt:lpstr>Visualizations of Data</vt:lpstr>
      <vt:lpstr>How has InformSU reporting evolved?</vt:lpstr>
      <vt:lpstr>How does InformSU support SU with data?</vt:lpstr>
      <vt:lpstr>What support is coming from InformSU?</vt:lpstr>
      <vt:lpstr>How will staff and faculty at Seattle U access Power BI?</vt:lpstr>
      <vt:lpstr>Examples of User Roles for SU</vt:lpstr>
      <vt:lpstr>Questions? </vt:lpstr>
      <vt:lpstr>How Do I Navigate  Power BI?</vt:lpstr>
      <vt:lpstr>How Do I Navigate Power BI?</vt:lpstr>
      <vt:lpstr>Accessing the Power BI Web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of Information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Seattle University</dc:creator>
  <cp:lastModifiedBy>Reynolds, Jason</cp:lastModifiedBy>
  <cp:revision>284</cp:revision>
  <dcterms:created xsi:type="dcterms:W3CDTF">2014-04-24T22:34:56Z</dcterms:created>
  <dcterms:modified xsi:type="dcterms:W3CDTF">2021-03-31T23:15:24Z</dcterms:modified>
</cp:coreProperties>
</file>